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1" r:id="rId26"/>
    <p:sldId id="280" r:id="rId27"/>
    <p:sldId id="282" r:id="rId28"/>
    <p:sldId id="283" r:id="rId29"/>
    <p:sldId id="286" r:id="rId30"/>
    <p:sldId id="288" r:id="rId31"/>
    <p:sldId id="260" r:id="rId32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B0157A-E3B5-4791-A942-D5664616A4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B0157A-E3B5-4791-A942-D5664616A4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B0157A-E3B5-4791-A942-D5664616A4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tags" Target="../tags/tag1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4744"/>
            <a:ext cx="9144000" cy="2243584"/>
          </a:xfrm>
        </p:spPr>
        <p:txBody>
          <a:bodyPr anchor="b">
            <a:normAutofit/>
          </a:bodyPr>
          <a:lstStyle>
            <a:lvl1pPr algn="ctr">
              <a:defRPr sz="9500"/>
            </a:lvl1pPr>
          </a:lstStyle>
          <a:p>
            <a:r>
              <a:rPr lang="zh-CN" altLang="en-US" dirty="0"/>
              <a:t>编辑标题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460403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45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cxnSp>
        <p:nvCxnSpPr>
          <p:cNvPr id="7" name="直接连接符 6"/>
          <p:cNvCxnSpPr/>
          <p:nvPr/>
        </p:nvCxnSpPr>
        <p:spPr>
          <a:xfrm>
            <a:off x="1657245" y="3433260"/>
            <a:ext cx="8877513" cy="0"/>
          </a:xfrm>
          <a:prstGeom prst="line">
            <a:avLst/>
          </a:prstGeom>
          <a:ln w="28575">
            <a:gradFill flip="none" rotWithShape="1">
              <a:gsLst>
                <a:gs pos="1000">
                  <a:schemeClr val="accent1">
                    <a:lumMod val="5000"/>
                    <a:lumOff val="95000"/>
                    <a:alpha val="0"/>
                  </a:schemeClr>
                </a:gs>
                <a:gs pos="6000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1"/>
          <p:cNvSpPr/>
          <p:nvPr>
            <p:custDataLst>
              <p:tags r:id="rId2"/>
            </p:custDataLst>
          </p:nvPr>
        </p:nvSpPr>
        <p:spPr>
          <a:xfrm>
            <a:off x="5160" y="548680"/>
            <a:ext cx="695399" cy="432048"/>
          </a:xfrm>
          <a:custGeom>
            <a:avLst/>
            <a:gdLst/>
            <a:ahLst/>
            <a:cxnLst/>
            <a:rect l="l" t="t" r="r" b="b"/>
            <a:pathLst>
              <a:path w="1214627" h="504056">
                <a:moveTo>
                  <a:pt x="0" y="0"/>
                </a:moveTo>
                <a:lnTo>
                  <a:pt x="1043608" y="0"/>
                </a:lnTo>
                <a:lnTo>
                  <a:pt x="1043608" y="81009"/>
                </a:lnTo>
                <a:cubicBezTo>
                  <a:pt x="1138059" y="81009"/>
                  <a:pt x="1214627" y="157577"/>
                  <a:pt x="1214627" y="252028"/>
                </a:cubicBezTo>
                <a:cubicBezTo>
                  <a:pt x="1214627" y="346479"/>
                  <a:pt x="1138059" y="423047"/>
                  <a:pt x="1043608" y="423047"/>
                </a:cubicBezTo>
                <a:lnTo>
                  <a:pt x="1043608" y="504056"/>
                </a:lnTo>
                <a:lnTo>
                  <a:pt x="0" y="504056"/>
                </a:lnTo>
                <a:close/>
              </a:path>
            </a:pathLst>
          </a:cu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735" dirty="0">
              <a:solidFill>
                <a:sysClr val="windowText" lastClr="000000"/>
              </a:solidFill>
              <a:latin typeface="方正综艺简体" panose="03000509000000000000" pitchFamily="65" charset="-122"/>
              <a:ea typeface="方正综艺简体" panose="03000509000000000000" pitchFamily="65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4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26"/>
          <p:cNvSpPr/>
          <p:nvPr>
            <p:custDataLst>
              <p:tags r:id="rId2"/>
            </p:custDataLst>
          </p:nvPr>
        </p:nvSpPr>
        <p:spPr>
          <a:xfrm>
            <a:off x="1822715" y="2024570"/>
            <a:ext cx="2229128" cy="1668591"/>
          </a:xfrm>
          <a:custGeom>
            <a:avLst/>
            <a:gdLst>
              <a:gd name="connsiteX0" fmla="*/ 0 w 1144274"/>
              <a:gd name="connsiteY0" fmla="*/ 0 h 1181102"/>
              <a:gd name="connsiteX1" fmla="*/ 1144274 w 1144274"/>
              <a:gd name="connsiteY1" fmla="*/ 0 h 1181102"/>
              <a:gd name="connsiteX2" fmla="*/ 1144274 w 1144274"/>
              <a:gd name="connsiteY2" fmla="*/ 1 h 1181102"/>
              <a:gd name="connsiteX3" fmla="*/ 306849 w 1144274"/>
              <a:gd name="connsiteY3" fmla="*/ 128588 h 1181102"/>
              <a:gd name="connsiteX4" fmla="*/ 1144274 w 1144274"/>
              <a:gd name="connsiteY4" fmla="*/ 128588 h 1181102"/>
              <a:gd name="connsiteX5" fmla="*/ 1144274 w 1144274"/>
              <a:gd name="connsiteY5" fmla="*/ 129542 h 1181102"/>
              <a:gd name="connsiteX6" fmla="*/ 306846 w 1144274"/>
              <a:gd name="connsiteY6" fmla="*/ 129542 h 1181102"/>
              <a:gd name="connsiteX7" fmla="*/ 417370 w 1144274"/>
              <a:gd name="connsiteY7" fmla="*/ 1181102 h 1181102"/>
              <a:gd name="connsiteX8" fmla="*/ 103333 w 1144274"/>
              <a:gd name="connsiteY8" fmla="*/ 1181102 h 1181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44274" h="1181102">
                <a:moveTo>
                  <a:pt x="0" y="0"/>
                </a:moveTo>
                <a:lnTo>
                  <a:pt x="1144274" y="0"/>
                </a:lnTo>
                <a:lnTo>
                  <a:pt x="1144274" y="1"/>
                </a:lnTo>
                <a:lnTo>
                  <a:pt x="306849" y="128588"/>
                </a:lnTo>
                <a:lnTo>
                  <a:pt x="1144274" y="128588"/>
                </a:lnTo>
                <a:lnTo>
                  <a:pt x="1144274" y="129542"/>
                </a:lnTo>
                <a:lnTo>
                  <a:pt x="306846" y="129542"/>
                </a:lnTo>
                <a:lnTo>
                  <a:pt x="417370" y="1181102"/>
                </a:lnTo>
                <a:lnTo>
                  <a:pt x="103333" y="118110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3200"/>
          </a:p>
        </p:txBody>
      </p:sp>
      <p:sp>
        <p:nvSpPr>
          <p:cNvPr id="8" name="任意多边形 18"/>
          <p:cNvSpPr/>
          <p:nvPr>
            <p:custDataLst>
              <p:tags r:id="rId3"/>
            </p:custDataLst>
          </p:nvPr>
        </p:nvSpPr>
        <p:spPr>
          <a:xfrm>
            <a:off x="7363076" y="2742243"/>
            <a:ext cx="3580209" cy="1542999"/>
          </a:xfrm>
          <a:custGeom>
            <a:avLst/>
            <a:gdLst>
              <a:gd name="connsiteX0" fmla="*/ 1462558 w 1838466"/>
              <a:gd name="connsiteY0" fmla="*/ 0 h 1091717"/>
              <a:gd name="connsiteX1" fmla="*/ 1838466 w 1838466"/>
              <a:gd name="connsiteY1" fmla="*/ 1091717 h 1091717"/>
              <a:gd name="connsiteX2" fmla="*/ 0 w 1838466"/>
              <a:gd name="connsiteY2" fmla="*/ 1091717 h 1091717"/>
              <a:gd name="connsiteX3" fmla="*/ 0 w 1838466"/>
              <a:gd name="connsiteY3" fmla="*/ 1091716 h 1091717"/>
              <a:gd name="connsiteX4" fmla="*/ 1445521 w 1838466"/>
              <a:gd name="connsiteY4" fmla="*/ 931697 h 1091717"/>
              <a:gd name="connsiteX5" fmla="*/ 1445531 w 1838466"/>
              <a:gd name="connsiteY5" fmla="*/ 931697 h 1091717"/>
              <a:gd name="connsiteX6" fmla="*/ 1154068 w 1838466"/>
              <a:gd name="connsiteY6" fmla="*/ 34664 h 10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8466" h="1091717">
                <a:moveTo>
                  <a:pt x="1462558" y="0"/>
                </a:moveTo>
                <a:lnTo>
                  <a:pt x="1838466" y="1091717"/>
                </a:lnTo>
                <a:lnTo>
                  <a:pt x="0" y="1091717"/>
                </a:lnTo>
                <a:lnTo>
                  <a:pt x="0" y="1091716"/>
                </a:lnTo>
                <a:lnTo>
                  <a:pt x="1445521" y="931697"/>
                </a:lnTo>
                <a:lnTo>
                  <a:pt x="1445531" y="931697"/>
                </a:lnTo>
                <a:lnTo>
                  <a:pt x="1154068" y="34664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3200"/>
          </a:p>
        </p:txBody>
      </p:sp>
      <p:sp>
        <p:nvSpPr>
          <p:cNvPr id="9" name="任意多边形 5"/>
          <p:cNvSpPr/>
          <p:nvPr>
            <p:custDataLst>
              <p:tags r:id="rId4"/>
            </p:custDataLst>
          </p:nvPr>
        </p:nvSpPr>
        <p:spPr>
          <a:xfrm>
            <a:off x="2419413" y="2206233"/>
            <a:ext cx="7757123" cy="1852495"/>
          </a:xfrm>
          <a:custGeom>
            <a:avLst/>
            <a:gdLst>
              <a:gd name="connsiteX0" fmla="*/ 0 w 3982993"/>
              <a:gd name="connsiteY0" fmla="*/ 0 h 1310640"/>
              <a:gd name="connsiteX1" fmla="*/ 3557141 w 3982993"/>
              <a:gd name="connsiteY1" fmla="*/ 0 h 1310640"/>
              <a:gd name="connsiteX2" fmla="*/ 3982993 w 3982993"/>
              <a:gd name="connsiteY2" fmla="*/ 1310640 h 1310640"/>
              <a:gd name="connsiteX3" fmla="*/ 137754 w 3982993"/>
              <a:gd name="connsiteY3" fmla="*/ 1310640 h 1310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993" h="1310640">
                <a:moveTo>
                  <a:pt x="0" y="0"/>
                </a:moveTo>
                <a:lnTo>
                  <a:pt x="3557141" y="0"/>
                </a:lnTo>
                <a:lnTo>
                  <a:pt x="3982993" y="1310640"/>
                </a:lnTo>
                <a:lnTo>
                  <a:pt x="137754" y="131064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336000" anchor="ctr">
            <a:norm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3735" dirty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直角三角形 9"/>
          <p:cNvSpPr/>
          <p:nvPr>
            <p:custDataLst>
              <p:tags r:id="rId5"/>
            </p:custDataLst>
          </p:nvPr>
        </p:nvSpPr>
        <p:spPr>
          <a:xfrm rot="16200000">
            <a:off x="3144798" y="1299188"/>
            <a:ext cx="181660" cy="1632427"/>
          </a:xfrm>
          <a:prstGeom prst="rtTriangle">
            <a:avLst/>
          </a:prstGeom>
          <a:solidFill>
            <a:schemeClr val="accent1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3200"/>
          </a:p>
        </p:txBody>
      </p:sp>
      <p:sp>
        <p:nvSpPr>
          <p:cNvPr id="11" name="直角三角形 10"/>
          <p:cNvSpPr/>
          <p:nvPr>
            <p:custDataLst>
              <p:tags r:id="rId6"/>
            </p:custDataLst>
          </p:nvPr>
        </p:nvSpPr>
        <p:spPr>
          <a:xfrm rot="16200000" flipH="1" flipV="1">
            <a:off x="8656547" y="2765252"/>
            <a:ext cx="226517" cy="2813464"/>
          </a:xfrm>
          <a:prstGeom prst="rtTriangle">
            <a:avLst/>
          </a:prstGeom>
          <a:solidFill>
            <a:schemeClr val="accent1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3200"/>
          </a:p>
        </p:txBody>
      </p:sp>
      <p:sp>
        <p:nvSpPr>
          <p:cNvPr id="12" name="任意多边形 23"/>
          <p:cNvSpPr/>
          <p:nvPr>
            <p:custDataLst>
              <p:tags r:id="rId7"/>
            </p:custDataLst>
          </p:nvPr>
        </p:nvSpPr>
        <p:spPr>
          <a:xfrm>
            <a:off x="1822715" y="1551353"/>
            <a:ext cx="1623151" cy="473216"/>
          </a:xfrm>
          <a:custGeom>
            <a:avLst/>
            <a:gdLst>
              <a:gd name="connsiteX0" fmla="*/ 833801 w 833801"/>
              <a:gd name="connsiteY0" fmla="*/ 0 h 335236"/>
              <a:gd name="connsiteX1" fmla="*/ 498565 w 833801"/>
              <a:gd name="connsiteY1" fmla="*/ 335236 h 335236"/>
              <a:gd name="connsiteX2" fmla="*/ 0 w 833801"/>
              <a:gd name="connsiteY2" fmla="*/ 335236 h 335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3801" h="335236">
                <a:moveTo>
                  <a:pt x="833801" y="0"/>
                </a:moveTo>
                <a:lnTo>
                  <a:pt x="498565" y="335236"/>
                </a:lnTo>
                <a:lnTo>
                  <a:pt x="0" y="335236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3200"/>
          </a:p>
        </p:txBody>
      </p:sp>
      <p:sp>
        <p:nvSpPr>
          <p:cNvPr id="13" name="任意多边形 30"/>
          <p:cNvSpPr/>
          <p:nvPr>
            <p:custDataLst>
              <p:tags r:id="rId8"/>
            </p:custDataLst>
          </p:nvPr>
        </p:nvSpPr>
        <p:spPr>
          <a:xfrm>
            <a:off x="8605943" y="4285243"/>
            <a:ext cx="2337339" cy="684032"/>
          </a:xfrm>
          <a:custGeom>
            <a:avLst/>
            <a:gdLst>
              <a:gd name="connsiteX0" fmla="*/ 667403 w 1200162"/>
              <a:gd name="connsiteY0" fmla="*/ 0 h 484897"/>
              <a:gd name="connsiteX1" fmla="*/ 1200162 w 1200162"/>
              <a:gd name="connsiteY1" fmla="*/ 0 h 484897"/>
              <a:gd name="connsiteX2" fmla="*/ 0 w 1200162"/>
              <a:gd name="connsiteY2" fmla="*/ 484897 h 484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0162" h="484897">
                <a:moveTo>
                  <a:pt x="667403" y="0"/>
                </a:moveTo>
                <a:lnTo>
                  <a:pt x="1200162" y="0"/>
                </a:lnTo>
                <a:lnTo>
                  <a:pt x="0" y="48489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3200"/>
          </a:p>
        </p:txBody>
      </p:sp>
      <p:cxnSp>
        <p:nvCxnSpPr>
          <p:cNvPr id="14" name="直接连接符 13"/>
          <p:cNvCxnSpPr/>
          <p:nvPr>
            <p:custDataLst>
              <p:tags r:id="rId9"/>
            </p:custDataLst>
          </p:nvPr>
        </p:nvCxnSpPr>
        <p:spPr>
          <a:xfrm>
            <a:off x="2972832" y="2701875"/>
            <a:ext cx="6381307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>
            <p:custDataLst>
              <p:tags r:id="rId10"/>
            </p:custDataLst>
          </p:nvPr>
        </p:nvCxnSpPr>
        <p:spPr>
          <a:xfrm>
            <a:off x="2972832" y="3513743"/>
            <a:ext cx="6381307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639616" y="2551888"/>
            <a:ext cx="6912768" cy="1165144"/>
          </a:xfrm>
        </p:spPr>
        <p:txBody>
          <a:bodyPr anchor="ctr">
            <a:normAutofit/>
          </a:bodyPr>
          <a:lstStyle>
            <a:lvl1pPr algn="ctr">
              <a:defRPr sz="4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1"/>
          <p:cNvSpPr/>
          <p:nvPr>
            <p:custDataLst>
              <p:tags r:id="rId2"/>
            </p:custDataLst>
          </p:nvPr>
        </p:nvSpPr>
        <p:spPr>
          <a:xfrm>
            <a:off x="0" y="620688"/>
            <a:ext cx="695399" cy="576066"/>
          </a:xfrm>
          <a:custGeom>
            <a:avLst/>
            <a:gdLst/>
            <a:ahLst/>
            <a:cxnLst/>
            <a:rect l="l" t="t" r="r" b="b"/>
            <a:pathLst>
              <a:path w="1214627" h="504056">
                <a:moveTo>
                  <a:pt x="0" y="0"/>
                </a:moveTo>
                <a:lnTo>
                  <a:pt x="1043608" y="0"/>
                </a:lnTo>
                <a:lnTo>
                  <a:pt x="1043608" y="81009"/>
                </a:lnTo>
                <a:cubicBezTo>
                  <a:pt x="1138059" y="81009"/>
                  <a:pt x="1214627" y="157577"/>
                  <a:pt x="1214627" y="252028"/>
                </a:cubicBezTo>
                <a:cubicBezTo>
                  <a:pt x="1214627" y="346479"/>
                  <a:pt x="1138059" y="423047"/>
                  <a:pt x="1043608" y="423047"/>
                </a:cubicBezTo>
                <a:lnTo>
                  <a:pt x="1043608" y="504056"/>
                </a:lnTo>
                <a:lnTo>
                  <a:pt x="0" y="504056"/>
                </a:lnTo>
                <a:close/>
              </a:path>
            </a:pathLst>
          </a:cu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735" dirty="0">
              <a:solidFill>
                <a:sysClr val="windowText" lastClr="000000"/>
              </a:solidFill>
              <a:latin typeface="方正综艺简体" panose="03000509000000000000" pitchFamily="65" charset="-122"/>
              <a:ea typeface="方正综艺简体" panose="03000509000000000000" pitchFamily="65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0323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0" y="1722948"/>
            <a:ext cx="12192000" cy="3638947"/>
            <a:chOff x="0" y="1292211"/>
            <a:chExt cx="9144000" cy="2729210"/>
          </a:xfrm>
          <a:solidFill>
            <a:schemeClr val="accent1"/>
          </a:solidFill>
        </p:grpSpPr>
        <p:grpSp>
          <p:nvGrpSpPr>
            <p:cNvPr id="7" name="组合 6"/>
            <p:cNvGrpSpPr/>
            <p:nvPr/>
          </p:nvGrpSpPr>
          <p:grpSpPr>
            <a:xfrm>
              <a:off x="0" y="1292211"/>
              <a:ext cx="4355976" cy="2729210"/>
              <a:chOff x="0" y="1292211"/>
              <a:chExt cx="1851670" cy="2729210"/>
            </a:xfrm>
            <a:grpFill/>
          </p:grpSpPr>
          <p:grpSp>
            <p:nvGrpSpPr>
              <p:cNvPr id="23" name="组合 22"/>
              <p:cNvGrpSpPr/>
              <p:nvPr/>
            </p:nvGrpSpPr>
            <p:grpSpPr>
              <a:xfrm rot="5400000">
                <a:off x="286880" y="1005331"/>
                <a:ext cx="1277910" cy="1851670"/>
                <a:chOff x="1474785" y="1908202"/>
                <a:chExt cx="1277910" cy="1851670"/>
              </a:xfrm>
              <a:grpFill/>
            </p:grpSpPr>
            <p:sp>
              <p:nvSpPr>
                <p:cNvPr id="31" name="矩形 30"/>
                <p:cNvSpPr/>
                <p:nvPr/>
              </p:nvSpPr>
              <p:spPr>
                <a:xfrm>
                  <a:off x="1477529" y="3205517"/>
                  <a:ext cx="287199" cy="55435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  <p:sp>
              <p:nvSpPr>
                <p:cNvPr id="32" name="矩形 31"/>
                <p:cNvSpPr/>
                <p:nvPr/>
              </p:nvSpPr>
              <p:spPr>
                <a:xfrm>
                  <a:off x="2123728" y="3205517"/>
                  <a:ext cx="287199" cy="55435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  <p:sp>
              <p:nvSpPr>
                <p:cNvPr id="33" name="矩形 32"/>
                <p:cNvSpPr/>
                <p:nvPr/>
              </p:nvSpPr>
              <p:spPr>
                <a:xfrm>
                  <a:off x="2454007" y="1908202"/>
                  <a:ext cx="91904" cy="93608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  <p:sp>
              <p:nvSpPr>
                <p:cNvPr id="34" name="矩形 33"/>
                <p:cNvSpPr/>
                <p:nvPr/>
              </p:nvSpPr>
              <p:spPr>
                <a:xfrm>
                  <a:off x="2660791" y="1908202"/>
                  <a:ext cx="91904" cy="93608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  <p:sp>
              <p:nvSpPr>
                <p:cNvPr id="35" name="任意多边形 15"/>
                <p:cNvSpPr/>
                <p:nvPr/>
              </p:nvSpPr>
              <p:spPr>
                <a:xfrm>
                  <a:off x="1474785" y="2843718"/>
                  <a:ext cx="1073963" cy="362866"/>
                </a:xfrm>
                <a:custGeom>
                  <a:avLst/>
                  <a:gdLst>
                    <a:gd name="connsiteX0" fmla="*/ 0 w 3177376"/>
                    <a:gd name="connsiteY0" fmla="*/ 1407782 h 1414360"/>
                    <a:gd name="connsiteX1" fmla="*/ 2887926 w 3177376"/>
                    <a:gd name="connsiteY1" fmla="*/ 0 h 1414360"/>
                    <a:gd name="connsiteX2" fmla="*/ 3177376 w 3177376"/>
                    <a:gd name="connsiteY2" fmla="*/ 0 h 1414360"/>
                    <a:gd name="connsiteX3" fmla="*/ 861773 w 3177376"/>
                    <a:gd name="connsiteY3" fmla="*/ 1414360 h 1414360"/>
                    <a:gd name="connsiteX4" fmla="*/ 0 w 3177376"/>
                    <a:gd name="connsiteY4" fmla="*/ 1407782 h 14143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77376" h="1414360">
                      <a:moveTo>
                        <a:pt x="0" y="1407782"/>
                      </a:moveTo>
                      <a:lnTo>
                        <a:pt x="2887926" y="0"/>
                      </a:lnTo>
                      <a:lnTo>
                        <a:pt x="3177376" y="0"/>
                      </a:lnTo>
                      <a:lnTo>
                        <a:pt x="861773" y="1414360"/>
                      </a:lnTo>
                      <a:lnTo>
                        <a:pt x="0" y="140778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  <p:sp>
              <p:nvSpPr>
                <p:cNvPr id="36" name="任意多边形 16"/>
                <p:cNvSpPr/>
                <p:nvPr/>
              </p:nvSpPr>
              <p:spPr>
                <a:xfrm>
                  <a:off x="2123728" y="2842650"/>
                  <a:ext cx="626428" cy="369629"/>
                </a:xfrm>
                <a:custGeom>
                  <a:avLst/>
                  <a:gdLst>
                    <a:gd name="connsiteX0" fmla="*/ 0 w 1868270"/>
                    <a:gd name="connsiteY0" fmla="*/ 1401203 h 1414360"/>
                    <a:gd name="connsiteX1" fmla="*/ 1591977 w 1868270"/>
                    <a:gd name="connsiteY1" fmla="*/ 0 h 1414360"/>
                    <a:gd name="connsiteX2" fmla="*/ 1868270 w 1868270"/>
                    <a:gd name="connsiteY2" fmla="*/ 6579 h 1414360"/>
                    <a:gd name="connsiteX3" fmla="*/ 855194 w 1868270"/>
                    <a:gd name="connsiteY3" fmla="*/ 1414360 h 1414360"/>
                    <a:gd name="connsiteX4" fmla="*/ 0 w 1868270"/>
                    <a:gd name="connsiteY4" fmla="*/ 1401203 h 14143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68270" h="1414360">
                      <a:moveTo>
                        <a:pt x="0" y="1401203"/>
                      </a:moveTo>
                      <a:lnTo>
                        <a:pt x="1591977" y="0"/>
                      </a:lnTo>
                      <a:lnTo>
                        <a:pt x="1868270" y="6579"/>
                      </a:lnTo>
                      <a:lnTo>
                        <a:pt x="855194" y="1414360"/>
                      </a:lnTo>
                      <a:lnTo>
                        <a:pt x="0" y="140120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</p:grpSp>
          <p:grpSp>
            <p:nvGrpSpPr>
              <p:cNvPr id="24" name="组合 23"/>
              <p:cNvGrpSpPr/>
              <p:nvPr/>
            </p:nvGrpSpPr>
            <p:grpSpPr>
              <a:xfrm rot="5400000" flipH="1">
                <a:off x="289624" y="2459375"/>
                <a:ext cx="1272422" cy="1851670"/>
                <a:chOff x="1474785" y="1908202"/>
                <a:chExt cx="1277910" cy="1851670"/>
              </a:xfrm>
              <a:grpFill/>
            </p:grpSpPr>
            <p:sp>
              <p:nvSpPr>
                <p:cNvPr id="25" name="矩形 24"/>
                <p:cNvSpPr/>
                <p:nvPr/>
              </p:nvSpPr>
              <p:spPr>
                <a:xfrm>
                  <a:off x="1477529" y="3205517"/>
                  <a:ext cx="287199" cy="55435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>
                  <a:off x="2123728" y="3205517"/>
                  <a:ext cx="287199" cy="55435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  <p:sp>
              <p:nvSpPr>
                <p:cNvPr id="27" name="矩形 26"/>
                <p:cNvSpPr/>
                <p:nvPr/>
              </p:nvSpPr>
              <p:spPr>
                <a:xfrm>
                  <a:off x="2454007" y="1908202"/>
                  <a:ext cx="91904" cy="93608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  <p:sp>
              <p:nvSpPr>
                <p:cNvPr id="28" name="矩形 27"/>
                <p:cNvSpPr/>
                <p:nvPr/>
              </p:nvSpPr>
              <p:spPr>
                <a:xfrm>
                  <a:off x="2660791" y="1908202"/>
                  <a:ext cx="91904" cy="93608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  <p:sp>
              <p:nvSpPr>
                <p:cNvPr id="29" name="任意多边形 29"/>
                <p:cNvSpPr/>
                <p:nvPr/>
              </p:nvSpPr>
              <p:spPr>
                <a:xfrm>
                  <a:off x="1474785" y="2843718"/>
                  <a:ext cx="1073963" cy="362866"/>
                </a:xfrm>
                <a:custGeom>
                  <a:avLst/>
                  <a:gdLst>
                    <a:gd name="connsiteX0" fmla="*/ 0 w 3177376"/>
                    <a:gd name="connsiteY0" fmla="*/ 1407782 h 1414360"/>
                    <a:gd name="connsiteX1" fmla="*/ 2887926 w 3177376"/>
                    <a:gd name="connsiteY1" fmla="*/ 0 h 1414360"/>
                    <a:gd name="connsiteX2" fmla="*/ 3177376 w 3177376"/>
                    <a:gd name="connsiteY2" fmla="*/ 0 h 1414360"/>
                    <a:gd name="connsiteX3" fmla="*/ 861773 w 3177376"/>
                    <a:gd name="connsiteY3" fmla="*/ 1414360 h 1414360"/>
                    <a:gd name="connsiteX4" fmla="*/ 0 w 3177376"/>
                    <a:gd name="connsiteY4" fmla="*/ 1407782 h 14143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77376" h="1414360">
                      <a:moveTo>
                        <a:pt x="0" y="1407782"/>
                      </a:moveTo>
                      <a:lnTo>
                        <a:pt x="2887926" y="0"/>
                      </a:lnTo>
                      <a:lnTo>
                        <a:pt x="3177376" y="0"/>
                      </a:lnTo>
                      <a:lnTo>
                        <a:pt x="861773" y="1414360"/>
                      </a:lnTo>
                      <a:lnTo>
                        <a:pt x="0" y="140778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  <p:sp>
              <p:nvSpPr>
                <p:cNvPr id="30" name="任意多边形 30"/>
                <p:cNvSpPr/>
                <p:nvPr/>
              </p:nvSpPr>
              <p:spPr>
                <a:xfrm>
                  <a:off x="2123728" y="2842650"/>
                  <a:ext cx="626428" cy="369629"/>
                </a:xfrm>
                <a:custGeom>
                  <a:avLst/>
                  <a:gdLst>
                    <a:gd name="connsiteX0" fmla="*/ 0 w 1868270"/>
                    <a:gd name="connsiteY0" fmla="*/ 1401203 h 1414360"/>
                    <a:gd name="connsiteX1" fmla="*/ 1591977 w 1868270"/>
                    <a:gd name="connsiteY1" fmla="*/ 0 h 1414360"/>
                    <a:gd name="connsiteX2" fmla="*/ 1868270 w 1868270"/>
                    <a:gd name="connsiteY2" fmla="*/ 6579 h 1414360"/>
                    <a:gd name="connsiteX3" fmla="*/ 855194 w 1868270"/>
                    <a:gd name="connsiteY3" fmla="*/ 1414360 h 1414360"/>
                    <a:gd name="connsiteX4" fmla="*/ 0 w 1868270"/>
                    <a:gd name="connsiteY4" fmla="*/ 1401203 h 14143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68270" h="1414360">
                      <a:moveTo>
                        <a:pt x="0" y="1401203"/>
                      </a:moveTo>
                      <a:lnTo>
                        <a:pt x="1591977" y="0"/>
                      </a:lnTo>
                      <a:lnTo>
                        <a:pt x="1868270" y="6579"/>
                      </a:lnTo>
                      <a:lnTo>
                        <a:pt x="855194" y="1414360"/>
                      </a:lnTo>
                      <a:lnTo>
                        <a:pt x="0" y="140120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</p:grpSp>
        </p:grpSp>
        <p:grpSp>
          <p:nvGrpSpPr>
            <p:cNvPr id="8" name="组合 7"/>
            <p:cNvGrpSpPr/>
            <p:nvPr/>
          </p:nvGrpSpPr>
          <p:grpSpPr>
            <a:xfrm flipH="1">
              <a:off x="4644008" y="1292211"/>
              <a:ext cx="4499992" cy="2729210"/>
              <a:chOff x="0" y="1292211"/>
              <a:chExt cx="1851670" cy="2729210"/>
            </a:xfrm>
            <a:grpFill/>
          </p:grpSpPr>
          <p:grpSp>
            <p:nvGrpSpPr>
              <p:cNvPr id="9" name="组合 8"/>
              <p:cNvGrpSpPr/>
              <p:nvPr/>
            </p:nvGrpSpPr>
            <p:grpSpPr>
              <a:xfrm rot="5400000">
                <a:off x="286880" y="1005331"/>
                <a:ext cx="1277910" cy="1851670"/>
                <a:chOff x="1474785" y="1908202"/>
                <a:chExt cx="1277910" cy="1851670"/>
              </a:xfrm>
              <a:grpFill/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1477529" y="3205517"/>
                  <a:ext cx="287199" cy="55435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  <p:sp>
              <p:nvSpPr>
                <p:cNvPr id="18" name="矩形 17"/>
                <p:cNvSpPr/>
                <p:nvPr/>
              </p:nvSpPr>
              <p:spPr>
                <a:xfrm>
                  <a:off x="2123728" y="3205517"/>
                  <a:ext cx="287199" cy="55435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  <p:sp>
              <p:nvSpPr>
                <p:cNvPr id="19" name="矩形 18"/>
                <p:cNvSpPr/>
                <p:nvPr/>
              </p:nvSpPr>
              <p:spPr>
                <a:xfrm>
                  <a:off x="2454007" y="1908202"/>
                  <a:ext cx="91904" cy="93608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  <p:sp>
              <p:nvSpPr>
                <p:cNvPr id="20" name="矩形 19"/>
                <p:cNvSpPr/>
                <p:nvPr/>
              </p:nvSpPr>
              <p:spPr>
                <a:xfrm>
                  <a:off x="2660791" y="1908202"/>
                  <a:ext cx="91904" cy="93608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  <p:sp>
              <p:nvSpPr>
                <p:cNvPr id="21" name="任意多边形 45"/>
                <p:cNvSpPr/>
                <p:nvPr/>
              </p:nvSpPr>
              <p:spPr>
                <a:xfrm>
                  <a:off x="1474785" y="2843718"/>
                  <a:ext cx="1073963" cy="362866"/>
                </a:xfrm>
                <a:custGeom>
                  <a:avLst/>
                  <a:gdLst>
                    <a:gd name="connsiteX0" fmla="*/ 0 w 3177376"/>
                    <a:gd name="connsiteY0" fmla="*/ 1407782 h 1414360"/>
                    <a:gd name="connsiteX1" fmla="*/ 2887926 w 3177376"/>
                    <a:gd name="connsiteY1" fmla="*/ 0 h 1414360"/>
                    <a:gd name="connsiteX2" fmla="*/ 3177376 w 3177376"/>
                    <a:gd name="connsiteY2" fmla="*/ 0 h 1414360"/>
                    <a:gd name="connsiteX3" fmla="*/ 861773 w 3177376"/>
                    <a:gd name="connsiteY3" fmla="*/ 1414360 h 1414360"/>
                    <a:gd name="connsiteX4" fmla="*/ 0 w 3177376"/>
                    <a:gd name="connsiteY4" fmla="*/ 1407782 h 14143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77376" h="1414360">
                      <a:moveTo>
                        <a:pt x="0" y="1407782"/>
                      </a:moveTo>
                      <a:lnTo>
                        <a:pt x="2887926" y="0"/>
                      </a:lnTo>
                      <a:lnTo>
                        <a:pt x="3177376" y="0"/>
                      </a:lnTo>
                      <a:lnTo>
                        <a:pt x="861773" y="1414360"/>
                      </a:lnTo>
                      <a:lnTo>
                        <a:pt x="0" y="140778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  <p:sp>
              <p:nvSpPr>
                <p:cNvPr id="22" name="任意多边形 46"/>
                <p:cNvSpPr/>
                <p:nvPr/>
              </p:nvSpPr>
              <p:spPr>
                <a:xfrm>
                  <a:off x="2123728" y="2842650"/>
                  <a:ext cx="626428" cy="369629"/>
                </a:xfrm>
                <a:custGeom>
                  <a:avLst/>
                  <a:gdLst>
                    <a:gd name="connsiteX0" fmla="*/ 0 w 1868270"/>
                    <a:gd name="connsiteY0" fmla="*/ 1401203 h 1414360"/>
                    <a:gd name="connsiteX1" fmla="*/ 1591977 w 1868270"/>
                    <a:gd name="connsiteY1" fmla="*/ 0 h 1414360"/>
                    <a:gd name="connsiteX2" fmla="*/ 1868270 w 1868270"/>
                    <a:gd name="connsiteY2" fmla="*/ 6579 h 1414360"/>
                    <a:gd name="connsiteX3" fmla="*/ 855194 w 1868270"/>
                    <a:gd name="connsiteY3" fmla="*/ 1414360 h 1414360"/>
                    <a:gd name="connsiteX4" fmla="*/ 0 w 1868270"/>
                    <a:gd name="connsiteY4" fmla="*/ 1401203 h 14143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68270" h="1414360">
                      <a:moveTo>
                        <a:pt x="0" y="1401203"/>
                      </a:moveTo>
                      <a:lnTo>
                        <a:pt x="1591977" y="0"/>
                      </a:lnTo>
                      <a:lnTo>
                        <a:pt x="1868270" y="6579"/>
                      </a:lnTo>
                      <a:lnTo>
                        <a:pt x="855194" y="1414360"/>
                      </a:lnTo>
                      <a:lnTo>
                        <a:pt x="0" y="140120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</p:grpSp>
          <p:grpSp>
            <p:nvGrpSpPr>
              <p:cNvPr id="10" name="组合 9"/>
              <p:cNvGrpSpPr/>
              <p:nvPr/>
            </p:nvGrpSpPr>
            <p:grpSpPr>
              <a:xfrm rot="5400000" flipH="1">
                <a:off x="289624" y="2459375"/>
                <a:ext cx="1272422" cy="1851670"/>
                <a:chOff x="1474785" y="1908202"/>
                <a:chExt cx="1277910" cy="1851670"/>
              </a:xfrm>
              <a:grpFill/>
            </p:grpSpPr>
            <p:sp>
              <p:nvSpPr>
                <p:cNvPr id="11" name="矩形 10"/>
                <p:cNvSpPr/>
                <p:nvPr/>
              </p:nvSpPr>
              <p:spPr>
                <a:xfrm>
                  <a:off x="1477529" y="3205517"/>
                  <a:ext cx="287199" cy="55435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  <p:sp>
              <p:nvSpPr>
                <p:cNvPr id="12" name="矩形 11"/>
                <p:cNvSpPr/>
                <p:nvPr/>
              </p:nvSpPr>
              <p:spPr>
                <a:xfrm>
                  <a:off x="2123728" y="3205517"/>
                  <a:ext cx="287199" cy="55435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  <p:sp>
              <p:nvSpPr>
                <p:cNvPr id="13" name="矩形 12"/>
                <p:cNvSpPr/>
                <p:nvPr/>
              </p:nvSpPr>
              <p:spPr>
                <a:xfrm>
                  <a:off x="2454007" y="1908202"/>
                  <a:ext cx="91904" cy="93608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  <p:sp>
              <p:nvSpPr>
                <p:cNvPr id="14" name="矩形 13"/>
                <p:cNvSpPr/>
                <p:nvPr/>
              </p:nvSpPr>
              <p:spPr>
                <a:xfrm>
                  <a:off x="2660791" y="1908202"/>
                  <a:ext cx="91904" cy="93608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  <p:sp>
              <p:nvSpPr>
                <p:cNvPr id="15" name="任意多边形 39"/>
                <p:cNvSpPr/>
                <p:nvPr/>
              </p:nvSpPr>
              <p:spPr>
                <a:xfrm>
                  <a:off x="1474785" y="2843718"/>
                  <a:ext cx="1073963" cy="362866"/>
                </a:xfrm>
                <a:custGeom>
                  <a:avLst/>
                  <a:gdLst>
                    <a:gd name="connsiteX0" fmla="*/ 0 w 3177376"/>
                    <a:gd name="connsiteY0" fmla="*/ 1407782 h 1414360"/>
                    <a:gd name="connsiteX1" fmla="*/ 2887926 w 3177376"/>
                    <a:gd name="connsiteY1" fmla="*/ 0 h 1414360"/>
                    <a:gd name="connsiteX2" fmla="*/ 3177376 w 3177376"/>
                    <a:gd name="connsiteY2" fmla="*/ 0 h 1414360"/>
                    <a:gd name="connsiteX3" fmla="*/ 861773 w 3177376"/>
                    <a:gd name="connsiteY3" fmla="*/ 1414360 h 1414360"/>
                    <a:gd name="connsiteX4" fmla="*/ 0 w 3177376"/>
                    <a:gd name="connsiteY4" fmla="*/ 1407782 h 14143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77376" h="1414360">
                      <a:moveTo>
                        <a:pt x="0" y="1407782"/>
                      </a:moveTo>
                      <a:lnTo>
                        <a:pt x="2887926" y="0"/>
                      </a:lnTo>
                      <a:lnTo>
                        <a:pt x="3177376" y="0"/>
                      </a:lnTo>
                      <a:lnTo>
                        <a:pt x="861773" y="1414360"/>
                      </a:lnTo>
                      <a:lnTo>
                        <a:pt x="0" y="140778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  <p:sp>
              <p:nvSpPr>
                <p:cNvPr id="16" name="任意多边形 40"/>
                <p:cNvSpPr/>
                <p:nvPr/>
              </p:nvSpPr>
              <p:spPr>
                <a:xfrm>
                  <a:off x="2123728" y="2842650"/>
                  <a:ext cx="626428" cy="369629"/>
                </a:xfrm>
                <a:custGeom>
                  <a:avLst/>
                  <a:gdLst>
                    <a:gd name="connsiteX0" fmla="*/ 0 w 1868270"/>
                    <a:gd name="connsiteY0" fmla="*/ 1401203 h 1414360"/>
                    <a:gd name="connsiteX1" fmla="*/ 1591977 w 1868270"/>
                    <a:gd name="connsiteY1" fmla="*/ 0 h 1414360"/>
                    <a:gd name="connsiteX2" fmla="*/ 1868270 w 1868270"/>
                    <a:gd name="connsiteY2" fmla="*/ 6579 h 1414360"/>
                    <a:gd name="connsiteX3" fmla="*/ 855194 w 1868270"/>
                    <a:gd name="connsiteY3" fmla="*/ 1414360 h 1414360"/>
                    <a:gd name="connsiteX4" fmla="*/ 0 w 1868270"/>
                    <a:gd name="connsiteY4" fmla="*/ 1401203 h 14143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68270" h="1414360">
                      <a:moveTo>
                        <a:pt x="0" y="1401203"/>
                      </a:moveTo>
                      <a:lnTo>
                        <a:pt x="1591977" y="0"/>
                      </a:lnTo>
                      <a:lnTo>
                        <a:pt x="1868270" y="6579"/>
                      </a:lnTo>
                      <a:lnTo>
                        <a:pt x="855194" y="1414360"/>
                      </a:lnTo>
                      <a:lnTo>
                        <a:pt x="0" y="140120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/>
                </a:p>
              </p:txBody>
            </p:sp>
          </p:grpSp>
        </p:grpSp>
      </p:grpSp>
      <p:grpSp>
        <p:nvGrpSpPr>
          <p:cNvPr id="37" name="组合 36"/>
          <p:cNvGrpSpPr/>
          <p:nvPr/>
        </p:nvGrpSpPr>
        <p:grpSpPr>
          <a:xfrm>
            <a:off x="4144819" y="1452484"/>
            <a:ext cx="4063416" cy="4063416"/>
            <a:chOff x="3483329" y="1464078"/>
            <a:chExt cx="2298132" cy="2298132"/>
          </a:xfrm>
        </p:grpSpPr>
        <p:sp>
          <p:nvSpPr>
            <p:cNvPr id="38" name="椭圆 37"/>
            <p:cNvSpPr/>
            <p:nvPr/>
          </p:nvSpPr>
          <p:spPr>
            <a:xfrm>
              <a:off x="3572304" y="1553053"/>
              <a:ext cx="2120182" cy="2120182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39" name="椭圆 38"/>
            <p:cNvSpPr/>
            <p:nvPr/>
          </p:nvSpPr>
          <p:spPr>
            <a:xfrm>
              <a:off x="3483329" y="1464078"/>
              <a:ext cx="2298132" cy="2298132"/>
            </a:xfrm>
            <a:prstGeom prst="ellipse">
              <a:avLst/>
            </a:prstGeom>
            <a:solidFill>
              <a:schemeClr val="accent1">
                <a:lumMod val="50000"/>
                <a:alpha val="46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3200">
                <a:solidFill>
                  <a:schemeClr val="bg1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02138" y="2924944"/>
            <a:ext cx="3743821" cy="1246246"/>
          </a:xfrm>
        </p:spPr>
        <p:txBody>
          <a:bodyPr>
            <a:normAutofit/>
          </a:bodyPr>
          <a:lstStyle>
            <a:lvl1pPr algn="ctr">
              <a:defRPr sz="6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编辑标题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4" dur="1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1"/>
          <p:cNvSpPr/>
          <p:nvPr>
            <p:custDataLst>
              <p:tags r:id="rId2"/>
            </p:custDataLst>
          </p:nvPr>
        </p:nvSpPr>
        <p:spPr>
          <a:xfrm>
            <a:off x="0" y="548680"/>
            <a:ext cx="695399" cy="432048"/>
          </a:xfrm>
          <a:custGeom>
            <a:avLst/>
            <a:gdLst/>
            <a:ahLst/>
            <a:cxnLst/>
            <a:rect l="l" t="t" r="r" b="b"/>
            <a:pathLst>
              <a:path w="1214627" h="504056">
                <a:moveTo>
                  <a:pt x="0" y="0"/>
                </a:moveTo>
                <a:lnTo>
                  <a:pt x="1043608" y="0"/>
                </a:lnTo>
                <a:lnTo>
                  <a:pt x="1043608" y="81009"/>
                </a:lnTo>
                <a:cubicBezTo>
                  <a:pt x="1138059" y="81009"/>
                  <a:pt x="1214627" y="157577"/>
                  <a:pt x="1214627" y="252028"/>
                </a:cubicBezTo>
                <a:cubicBezTo>
                  <a:pt x="1214627" y="346479"/>
                  <a:pt x="1138059" y="423047"/>
                  <a:pt x="1043608" y="423047"/>
                </a:cubicBezTo>
                <a:lnTo>
                  <a:pt x="1043608" y="504056"/>
                </a:lnTo>
                <a:lnTo>
                  <a:pt x="0" y="504056"/>
                </a:lnTo>
                <a:close/>
              </a:path>
            </a:pathLst>
          </a:cu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735" dirty="0">
              <a:solidFill>
                <a:sysClr val="windowText" lastClr="000000"/>
              </a:solidFill>
              <a:latin typeface="方正综艺简体" panose="03000509000000000000" pitchFamily="65" charset="-122"/>
              <a:ea typeface="方正综艺简体" panose="03000509000000000000" pitchFamily="65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7" y="457200"/>
            <a:ext cx="4165200" cy="1600200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457200"/>
            <a:ext cx="61704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1652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16480" y="365125"/>
            <a:ext cx="937320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9506272" cy="5811838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tags" Target="../tags/tag16.xml"/><Relationship Id="rId14" Type="http://schemas.openxmlformats.org/officeDocument/2006/relationships/tags" Target="../tags/tag15.xml"/><Relationship Id="rId13" Type="http://schemas.openxmlformats.org/officeDocument/2006/relationships/tags" Target="../tags/tag14.xml"/><Relationship Id="rId12" Type="http://schemas.openxmlformats.org/officeDocument/2006/relationships/tags" Target="../tags/tag13.xml"/><Relationship Id="rId11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1"/>
          <p:cNvSpPr/>
          <p:nvPr>
            <p:custDataLst>
              <p:tags r:id="rId12"/>
            </p:custDataLst>
          </p:nvPr>
        </p:nvSpPr>
        <p:spPr>
          <a:xfrm>
            <a:off x="0" y="692696"/>
            <a:ext cx="695399" cy="576066"/>
          </a:xfrm>
          <a:custGeom>
            <a:avLst/>
            <a:gdLst/>
            <a:ahLst/>
            <a:cxnLst/>
            <a:rect l="l" t="t" r="r" b="b"/>
            <a:pathLst>
              <a:path w="1214627" h="504056">
                <a:moveTo>
                  <a:pt x="0" y="0"/>
                </a:moveTo>
                <a:lnTo>
                  <a:pt x="1043608" y="0"/>
                </a:lnTo>
                <a:lnTo>
                  <a:pt x="1043608" y="81009"/>
                </a:lnTo>
                <a:cubicBezTo>
                  <a:pt x="1138059" y="81009"/>
                  <a:pt x="1214627" y="157577"/>
                  <a:pt x="1214627" y="252028"/>
                </a:cubicBezTo>
                <a:cubicBezTo>
                  <a:pt x="1214627" y="346479"/>
                  <a:pt x="1138059" y="423047"/>
                  <a:pt x="1043608" y="423047"/>
                </a:cubicBezTo>
                <a:lnTo>
                  <a:pt x="1043608" y="504056"/>
                </a:lnTo>
                <a:lnTo>
                  <a:pt x="0" y="504056"/>
                </a:lnTo>
                <a:close/>
              </a:path>
            </a:pathLst>
          </a:cu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735" dirty="0">
              <a:solidFill>
                <a:sysClr val="windowText" lastClr="000000"/>
              </a:solidFill>
              <a:latin typeface="方正综艺简体" panose="03000509000000000000" pitchFamily="65" charset="-122"/>
              <a:ea typeface="方正综艺简体" panose="03000509000000000000" pitchFamily="65" charset="-122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1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</p:bld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37.xml"/><Relationship Id="rId2" Type="http://schemas.openxmlformats.org/officeDocument/2006/relationships/image" Target="../media/image4.png"/><Relationship Id="rId1" Type="http://schemas.openxmlformats.org/officeDocument/2006/relationships/tags" Target="../tags/tag36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39.xml"/><Relationship Id="rId2" Type="http://schemas.openxmlformats.org/officeDocument/2006/relationships/image" Target="../media/image4.png"/><Relationship Id="rId1" Type="http://schemas.openxmlformats.org/officeDocument/2006/relationships/tags" Target="../tags/tag38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41.xml"/><Relationship Id="rId2" Type="http://schemas.openxmlformats.org/officeDocument/2006/relationships/image" Target="../media/image5.png"/><Relationship Id="rId1" Type="http://schemas.openxmlformats.org/officeDocument/2006/relationships/tags" Target="../tags/tag40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43.xml"/><Relationship Id="rId2" Type="http://schemas.openxmlformats.org/officeDocument/2006/relationships/image" Target="../media/image6.png"/><Relationship Id="rId1" Type="http://schemas.openxmlformats.org/officeDocument/2006/relationships/tags" Target="../tags/tag42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45.xml"/><Relationship Id="rId2" Type="http://schemas.openxmlformats.org/officeDocument/2006/relationships/image" Target="../media/image7.png"/><Relationship Id="rId1" Type="http://schemas.openxmlformats.org/officeDocument/2006/relationships/tags" Target="../tags/tag44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47.xml"/><Relationship Id="rId2" Type="http://schemas.openxmlformats.org/officeDocument/2006/relationships/image" Target="../media/image8.png"/><Relationship Id="rId1" Type="http://schemas.openxmlformats.org/officeDocument/2006/relationships/tags" Target="../tags/tag46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49.xml"/><Relationship Id="rId2" Type="http://schemas.openxmlformats.org/officeDocument/2006/relationships/image" Target="../media/image9.png"/><Relationship Id="rId1" Type="http://schemas.openxmlformats.org/officeDocument/2006/relationships/tags" Target="../tags/tag48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51.xml"/><Relationship Id="rId2" Type="http://schemas.openxmlformats.org/officeDocument/2006/relationships/image" Target="../media/image10.png"/><Relationship Id="rId1" Type="http://schemas.openxmlformats.org/officeDocument/2006/relationships/tags" Target="../tags/tag50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53.xml"/><Relationship Id="rId2" Type="http://schemas.openxmlformats.org/officeDocument/2006/relationships/image" Target="../media/image11.png"/><Relationship Id="rId1" Type="http://schemas.openxmlformats.org/officeDocument/2006/relationships/tags" Target="../tags/tag52.xml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55.xml"/><Relationship Id="rId2" Type="http://schemas.openxmlformats.org/officeDocument/2006/relationships/image" Target="../media/image12.png"/><Relationship Id="rId1" Type="http://schemas.openxmlformats.org/officeDocument/2006/relationships/tags" Target="../tags/tag5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57.xml"/><Relationship Id="rId1" Type="http://schemas.openxmlformats.org/officeDocument/2006/relationships/tags" Target="../tags/tag56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59.xml"/><Relationship Id="rId1" Type="http://schemas.openxmlformats.org/officeDocument/2006/relationships/tags" Target="../tags/tag58.xml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61.xml"/><Relationship Id="rId2" Type="http://schemas.openxmlformats.org/officeDocument/2006/relationships/image" Target="../media/image13.png"/><Relationship Id="rId1" Type="http://schemas.openxmlformats.org/officeDocument/2006/relationships/tags" Target="../tags/tag60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3.xml"/><Relationship Id="rId1" Type="http://schemas.openxmlformats.org/officeDocument/2006/relationships/tags" Target="../tags/tag62.xml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4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65.xml"/><Relationship Id="rId2" Type="http://schemas.openxmlformats.org/officeDocument/2006/relationships/image" Target="../media/image14.jpeg"/><Relationship Id="rId1" Type="http://schemas.openxmlformats.org/officeDocument/2006/relationships/tags" Target="../tags/tag64.xml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tags" Target="../tags/tag66.xml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6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69.xml"/><Relationship Id="rId2" Type="http://schemas.openxmlformats.org/officeDocument/2006/relationships/image" Target="../media/image15.png"/><Relationship Id="rId1" Type="http://schemas.openxmlformats.org/officeDocument/2006/relationships/tags" Target="../tags/tag68.xml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7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71.xml"/><Relationship Id="rId2" Type="http://schemas.openxmlformats.org/officeDocument/2006/relationships/image" Target="../media/image16.png"/><Relationship Id="rId1" Type="http://schemas.openxmlformats.org/officeDocument/2006/relationships/tags" Target="../tags/tag70.xml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8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73.xml"/><Relationship Id="rId1" Type="http://schemas.openxmlformats.org/officeDocument/2006/relationships/tags" Target="../tags/tag72.xml"/></Relationships>
</file>

<file path=ppt/slides/_rels/slide2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9.x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" Type="http://schemas.openxmlformats.org/officeDocument/2006/relationships/tags" Target="../tags/tag74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tags" Target="../tags/tag21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25.xml"/><Relationship Id="rId2" Type="http://schemas.openxmlformats.org/officeDocument/2006/relationships/hyperlink" Target="https://developers.google.cn/web/progressive-web-apps/checklist" TargetMode="External"/><Relationship Id="rId1" Type="http://schemas.openxmlformats.org/officeDocument/2006/relationships/tags" Target="../tags/tag24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27.xml"/><Relationship Id="rId2" Type="http://schemas.openxmlformats.org/officeDocument/2006/relationships/image" Target="../media/image2.png"/><Relationship Id="rId1" Type="http://schemas.openxmlformats.org/officeDocument/2006/relationships/tags" Target="../tags/tag26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29.xml"/><Relationship Id="rId1" Type="http://schemas.openxmlformats.org/officeDocument/2006/relationships/tags" Target="../tags/tag28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31.xml"/><Relationship Id="rId2" Type="http://schemas.openxmlformats.org/officeDocument/2006/relationships/image" Target="../media/image3.png"/><Relationship Id="rId1" Type="http://schemas.openxmlformats.org/officeDocument/2006/relationships/tags" Target="../tags/tag30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33.xml"/><Relationship Id="rId1" Type="http://schemas.openxmlformats.org/officeDocument/2006/relationships/tags" Target="../tags/tag32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.xml"/><Relationship Id="rId1" Type="http://schemas.openxmlformats.org/officeDocument/2006/relationships/tags" Target="../tags/tag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370330" y="447040"/>
            <a:ext cx="9297670" cy="2785745"/>
          </a:xfrm>
        </p:spPr>
        <p:txBody>
          <a:bodyPr>
            <a:noAutofit/>
          </a:bodyPr>
          <a:lstStyle/>
          <a:p>
            <a:pPr algn="ctr"/>
            <a:r>
              <a:rPr lang="en-US" altLang="zh-CN" smtClean="0">
                <a:latin typeface="+mn-lt"/>
                <a:ea typeface="+mn-ea"/>
                <a:cs typeface="+mn-cs"/>
              </a:rPr>
              <a:t>PWA</a:t>
            </a:r>
            <a:br>
              <a:rPr lang="en-US" altLang="zh-CN" smtClean="0">
                <a:latin typeface="+mn-lt"/>
                <a:ea typeface="+mn-ea"/>
                <a:cs typeface="+mn-cs"/>
              </a:rPr>
            </a:br>
            <a:endParaRPr lang="zh-CN" altLang="en-US" sz="4000" smtClean="0">
              <a:latin typeface="+mn-lt"/>
              <a:ea typeface="+mn-ea"/>
              <a:cs typeface="+mn-cs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524000" y="3602038"/>
            <a:ext cx="9144000" cy="1655762"/>
          </a:xfrm>
        </p:spPr>
        <p:txBody>
          <a:bodyPr>
            <a:noAutofit/>
          </a:bodyPr>
          <a:lstStyle/>
          <a:p>
            <a:pPr algn="l"/>
            <a:br>
              <a:rPr lang="zh-CN" altLang="zh-CN" smtClean="0">
                <a:latin typeface="+mj-lt"/>
                <a:ea typeface="+mj-ea"/>
                <a:cs typeface="+mj-cs"/>
              </a:rPr>
            </a:br>
            <a:endParaRPr lang="zh-CN" altLang="zh-CN" smtClean="0">
              <a:latin typeface="+mj-lt"/>
              <a:ea typeface="+mj-ea"/>
              <a:cs typeface="+mj-cs"/>
            </a:endParaRPr>
          </a:p>
          <a:p>
            <a:pPr algn="l"/>
            <a:r>
              <a:rPr lang="zh-CN" altLang="zh-CN" smtClean="0">
                <a:latin typeface="+mj-lt"/>
                <a:ea typeface="+mj-ea"/>
                <a:cs typeface="+mj-cs"/>
              </a:rPr>
              <a:t>分享人：张森泉</a:t>
            </a:r>
            <a:endParaRPr lang="zh-CN" altLang="zh-CN" smtClean="0">
              <a:latin typeface="+mj-lt"/>
              <a:ea typeface="+mj-ea"/>
              <a:cs typeface="+mj-cs"/>
            </a:endParaRPr>
          </a:p>
          <a:p>
            <a:pPr algn="l"/>
            <a:r>
              <a:rPr lang="zh-CN" altLang="zh-CN" smtClean="0">
                <a:latin typeface="+mj-lt"/>
                <a:ea typeface="+mj-ea"/>
                <a:cs typeface="+mj-cs"/>
              </a:rPr>
              <a:t>时 间：</a:t>
            </a:r>
            <a:r>
              <a:rPr lang="en-US" altLang="zh-CN" smtClean="0">
                <a:latin typeface="+mj-lt"/>
                <a:ea typeface="+mj-ea"/>
                <a:cs typeface="+mj-cs"/>
              </a:rPr>
              <a:t>2018</a:t>
            </a:r>
            <a:r>
              <a:rPr lang="zh-CN" altLang="en-US" smtClean="0">
                <a:latin typeface="+mj-lt"/>
                <a:ea typeface="+mj-ea"/>
                <a:cs typeface="+mj-cs"/>
              </a:rPr>
              <a:t>年</a:t>
            </a:r>
            <a:r>
              <a:rPr lang="en-US" altLang="zh-CN" smtClean="0">
                <a:latin typeface="+mj-lt"/>
                <a:ea typeface="+mj-ea"/>
                <a:cs typeface="+mj-cs"/>
              </a:rPr>
              <a:t>12</a:t>
            </a:r>
            <a:r>
              <a:rPr lang="zh-CN" altLang="en-US" smtClean="0">
                <a:latin typeface="+mj-lt"/>
                <a:ea typeface="+mj-ea"/>
                <a:cs typeface="+mj-cs"/>
              </a:rPr>
              <a:t>月</a:t>
            </a:r>
            <a:r>
              <a:rPr lang="en-US" altLang="zh-CN" smtClean="0">
                <a:latin typeface="+mj-lt"/>
                <a:ea typeface="+mj-ea"/>
                <a:cs typeface="+mj-cs"/>
              </a:rPr>
              <a:t>13</a:t>
            </a:r>
            <a:r>
              <a:rPr lang="zh-CN" altLang="en-US" smtClean="0">
                <a:latin typeface="+mj-lt"/>
                <a:ea typeface="+mj-ea"/>
                <a:cs typeface="+mj-cs"/>
              </a:rPr>
              <a:t>日</a:t>
            </a:r>
            <a:endParaRPr lang="zh-CN" altLang="en-US" smtClean="0">
              <a:latin typeface="+mj-lt"/>
              <a:ea typeface="+mj-ea"/>
              <a:cs typeface="+mj-cs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1855" y="689610"/>
            <a:ext cx="10481945" cy="581533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sz="4400" dirty="0"/>
              <a:t> </a:t>
            </a:r>
            <a:r>
              <a:rPr lang="zh-CN" sz="4400" dirty="0"/>
              <a:t>使用</a:t>
            </a:r>
            <a:r>
              <a:rPr sz="4400" dirty="0"/>
              <a:t>Service Worker</a:t>
            </a:r>
            <a:endParaRPr sz="4400" dirty="0"/>
          </a:p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zh-CN" altLang="en-US" sz="3200" dirty="0"/>
              <a:t>一、注册</a:t>
            </a:r>
            <a:endParaRPr lang="zh-CN" altLang="en-US" sz="3200" dirty="0"/>
          </a:p>
          <a:p>
            <a:pPr marL="0" indent="0">
              <a:buNone/>
            </a:pPr>
            <a:r>
              <a:rPr lang="en-US" altLang="zh-CN" sz="3200" dirty="0"/>
              <a:t>	</a:t>
            </a:r>
            <a:endParaRPr sz="4400" dirty="0"/>
          </a:p>
          <a:p>
            <a:pPr marL="0" indent="0" fontAlgn="auto">
              <a:lnSpc>
                <a:spcPct val="110000"/>
              </a:lnSpc>
              <a:buNone/>
            </a:pPr>
            <a:endParaRPr sz="4400" dirty="0"/>
          </a:p>
          <a:p>
            <a:pPr marL="0" indent="0">
              <a:buNone/>
            </a:pPr>
            <a:endParaRPr lang="zh-CN" altLang="en-US" sz="233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15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350" y="2780665"/>
            <a:ext cx="10039350" cy="372427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1855" y="689610"/>
            <a:ext cx="10481945" cy="581533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sz="4400" dirty="0"/>
              <a:t> </a:t>
            </a:r>
            <a:r>
              <a:rPr lang="zh-CN" sz="4400" dirty="0"/>
              <a:t>使用</a:t>
            </a:r>
            <a:r>
              <a:rPr sz="4400" dirty="0"/>
              <a:t>Service Worker</a:t>
            </a:r>
            <a:endParaRPr lang="en-US" sz="4400" dirty="0"/>
          </a:p>
          <a:p>
            <a:pPr marL="0" indent="0">
              <a:buNone/>
            </a:pPr>
            <a:r>
              <a:rPr lang="zh-CN" altLang="en-US" sz="3200" dirty="0"/>
              <a:t>一</a:t>
            </a:r>
            <a:r>
              <a:rPr lang="zh-CN" altLang="en-US" sz="2800" dirty="0"/>
              <a:t>、注册，代码执行完成之后，我们这就注册了一个 Service Worker，它工作在 worker context，所以没有访问 DOM 的权限。在正常的页面之外运行 Service Worker 的代码来控制它们的加载。</a:t>
            </a:r>
            <a:endParaRPr lang="zh-CN" altLang="en-US" sz="3200" dirty="0"/>
          </a:p>
          <a:p>
            <a:pPr marL="0" indent="0">
              <a:buNone/>
            </a:pPr>
            <a:r>
              <a:rPr lang="en-US" altLang="zh-CN" sz="3200" dirty="0"/>
              <a:t>	</a:t>
            </a:r>
            <a:endParaRPr sz="4400" dirty="0"/>
          </a:p>
          <a:p>
            <a:pPr marL="0" indent="0" fontAlgn="auto">
              <a:lnSpc>
                <a:spcPct val="110000"/>
              </a:lnSpc>
              <a:buNone/>
            </a:pPr>
            <a:endParaRPr sz="4400" dirty="0"/>
          </a:p>
          <a:p>
            <a:pPr marL="0" indent="0">
              <a:buNone/>
            </a:pPr>
            <a:endParaRPr lang="zh-CN" altLang="en-US" sz="233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15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470" y="2884170"/>
            <a:ext cx="10039350" cy="372427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1855" y="689610"/>
            <a:ext cx="10481945" cy="6065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sz="4400" dirty="0"/>
              <a:t> </a:t>
            </a:r>
            <a:r>
              <a:rPr lang="zh-CN" sz="4400" dirty="0"/>
              <a:t>调试</a:t>
            </a:r>
            <a:endParaRPr lang="zh-CN" sz="44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r>
              <a:rPr lang="en-US" altLang="zh-CN" sz="3200" dirty="0"/>
              <a:t>	</a:t>
            </a:r>
            <a:endParaRPr sz="4400" dirty="0"/>
          </a:p>
          <a:p>
            <a:pPr marL="0" indent="0" fontAlgn="auto">
              <a:lnSpc>
                <a:spcPct val="110000"/>
              </a:lnSpc>
              <a:buNone/>
            </a:pPr>
            <a:endParaRPr sz="4400" dirty="0"/>
          </a:p>
          <a:p>
            <a:pPr marL="0" indent="0">
              <a:buNone/>
            </a:pPr>
            <a:endParaRPr lang="zh-CN" altLang="en-US" sz="233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1500" dirty="0"/>
          </a:p>
        </p:txBody>
      </p:sp>
      <p:pic>
        <p:nvPicPr>
          <p:cNvPr id="4" name="图片 3" descr="企业微信截图_1544331776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810" y="1313180"/>
            <a:ext cx="10982325" cy="544258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1855" y="689610"/>
            <a:ext cx="10481945" cy="6065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sz="4400" dirty="0"/>
              <a:t> </a:t>
            </a:r>
            <a:r>
              <a:rPr lang="zh-CN" sz="4400" dirty="0"/>
              <a:t>调试</a:t>
            </a:r>
            <a:endParaRPr lang="zh-CN" sz="44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r>
              <a:rPr lang="en-US" altLang="zh-CN" sz="3200" dirty="0"/>
              <a:t>	</a:t>
            </a:r>
            <a:endParaRPr sz="4400" dirty="0"/>
          </a:p>
          <a:p>
            <a:pPr marL="0" indent="0" fontAlgn="auto">
              <a:lnSpc>
                <a:spcPct val="110000"/>
              </a:lnSpc>
              <a:buNone/>
            </a:pPr>
            <a:endParaRPr sz="4400" dirty="0"/>
          </a:p>
          <a:p>
            <a:pPr marL="0" indent="0">
              <a:buNone/>
            </a:pPr>
            <a:endParaRPr lang="zh-CN" altLang="en-US" sz="233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1500" dirty="0"/>
          </a:p>
        </p:txBody>
      </p:sp>
      <p:pic>
        <p:nvPicPr>
          <p:cNvPr id="2" name="图片 1" descr="企业微信截图_154433185558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855" y="1313180"/>
            <a:ext cx="10058400" cy="533781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1855" y="689610"/>
            <a:ext cx="10481945" cy="6065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sz="4400" dirty="0"/>
              <a:t> </a:t>
            </a:r>
            <a:r>
              <a:rPr lang="zh-CN" sz="4400" dirty="0"/>
              <a:t>安装</a:t>
            </a:r>
            <a:endParaRPr lang="zh-CN" sz="4400" dirty="0"/>
          </a:p>
          <a:p>
            <a:pPr marL="0" indent="0">
              <a:buNone/>
            </a:pPr>
            <a:endParaRPr lang="zh-CN" sz="44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r>
              <a:rPr lang="en-US" altLang="zh-CN" sz="3200" dirty="0"/>
              <a:t>	</a:t>
            </a:r>
            <a:endParaRPr sz="4400" dirty="0"/>
          </a:p>
          <a:p>
            <a:pPr marL="0" indent="0" fontAlgn="auto">
              <a:lnSpc>
                <a:spcPct val="110000"/>
              </a:lnSpc>
              <a:buNone/>
            </a:pPr>
            <a:endParaRPr sz="4400" dirty="0"/>
          </a:p>
          <a:p>
            <a:pPr marL="0" indent="0">
              <a:buNone/>
            </a:pPr>
            <a:endParaRPr lang="zh-CN" altLang="en-US" sz="233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1500" dirty="0"/>
          </a:p>
        </p:txBody>
      </p:sp>
      <p:pic>
        <p:nvPicPr>
          <p:cNvPr id="4" name="图片 3" descr="企业微信截图_154433193422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575" y="1511300"/>
            <a:ext cx="10597515" cy="467614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1855" y="689610"/>
            <a:ext cx="10481945" cy="6065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sz="4400" dirty="0"/>
              <a:t> 自定义请求响应</a:t>
            </a:r>
            <a:endParaRPr sz="4400" dirty="0"/>
          </a:p>
          <a:p>
            <a:pPr marL="0" indent="0">
              <a:buNone/>
            </a:pPr>
            <a:endParaRPr lang="zh-CN" sz="44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r>
              <a:rPr lang="en-US" altLang="zh-CN" sz="3200" dirty="0"/>
              <a:t>	</a:t>
            </a:r>
            <a:endParaRPr sz="4400" dirty="0"/>
          </a:p>
          <a:p>
            <a:pPr marL="0" indent="0" fontAlgn="auto">
              <a:lnSpc>
                <a:spcPct val="110000"/>
              </a:lnSpc>
              <a:buNone/>
            </a:pPr>
            <a:endParaRPr sz="4400" dirty="0"/>
          </a:p>
          <a:p>
            <a:pPr marL="0" indent="0">
              <a:buNone/>
            </a:pPr>
            <a:endParaRPr lang="zh-CN" altLang="en-US" sz="233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1500" dirty="0"/>
          </a:p>
        </p:txBody>
      </p:sp>
      <p:pic>
        <p:nvPicPr>
          <p:cNvPr id="2" name="图片 1" descr="企业微信截图_154433259882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462405"/>
            <a:ext cx="10058400" cy="529209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1855" y="689610"/>
            <a:ext cx="10481945" cy="6065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sz="4400" dirty="0"/>
              <a:t> </a:t>
            </a:r>
            <a:r>
              <a:rPr lang="zh-CN" sz="4400" dirty="0"/>
              <a:t>激活</a:t>
            </a:r>
            <a:endParaRPr lang="zh-CN" sz="4400" dirty="0"/>
          </a:p>
          <a:p>
            <a:pPr marL="0" indent="0">
              <a:buNone/>
            </a:pPr>
            <a:endParaRPr sz="4400" dirty="0"/>
          </a:p>
          <a:p>
            <a:pPr marL="0" indent="0">
              <a:buNone/>
            </a:pPr>
            <a:endParaRPr lang="zh-CN" sz="44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r>
              <a:rPr lang="en-US" altLang="zh-CN" sz="3200" dirty="0"/>
              <a:t>	</a:t>
            </a:r>
            <a:endParaRPr sz="4400" dirty="0"/>
          </a:p>
          <a:p>
            <a:pPr marL="0" indent="0" fontAlgn="auto">
              <a:lnSpc>
                <a:spcPct val="110000"/>
              </a:lnSpc>
              <a:buNone/>
            </a:pPr>
            <a:endParaRPr sz="4400" dirty="0"/>
          </a:p>
          <a:p>
            <a:pPr marL="0" indent="0">
              <a:buNone/>
            </a:pPr>
            <a:endParaRPr lang="zh-CN" altLang="en-US" sz="233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1500" dirty="0"/>
          </a:p>
        </p:txBody>
      </p:sp>
      <p:pic>
        <p:nvPicPr>
          <p:cNvPr id="4" name="图片 3" descr="企业微信截图_1544333437588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461135"/>
            <a:ext cx="10434955" cy="4953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1855" y="689610"/>
            <a:ext cx="10481945" cy="6065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sz="4400" dirty="0"/>
              <a:t> </a:t>
            </a:r>
            <a:r>
              <a:rPr lang="zh-CN" sz="4400" dirty="0"/>
              <a:t>自动更新</a:t>
            </a:r>
            <a:endParaRPr lang="zh-CN" sz="4400" dirty="0"/>
          </a:p>
          <a:p>
            <a:pPr marL="0" indent="0">
              <a:buNone/>
            </a:pPr>
            <a:endParaRPr lang="zh-CN" altLang="en-US" sz="1500" dirty="0"/>
          </a:p>
        </p:txBody>
      </p:sp>
      <p:pic>
        <p:nvPicPr>
          <p:cNvPr id="2" name="图片 1" descr="企业微信截图_1544333718258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515" y="1284605"/>
            <a:ext cx="9100820" cy="534606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1855" y="689610"/>
            <a:ext cx="10481945" cy="6065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sz="4400" dirty="0"/>
              <a:t> </a:t>
            </a:r>
            <a:r>
              <a:rPr lang="zh-CN" sz="4400" dirty="0"/>
              <a:t>手动更新</a:t>
            </a:r>
            <a:endParaRPr lang="zh-CN" sz="4400" dirty="0"/>
          </a:p>
          <a:p>
            <a:pPr marL="0" indent="0">
              <a:buNone/>
            </a:pPr>
            <a:endParaRPr lang="zh-CN" altLang="en-US" sz="15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505" y="1710055"/>
            <a:ext cx="10593070" cy="343725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1855" y="689610"/>
            <a:ext cx="10481945" cy="6065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sz="4400" dirty="0"/>
              <a:t> </a:t>
            </a:r>
            <a:r>
              <a:rPr lang="en-US" sz="4400" dirty="0"/>
              <a:t>Service Worker</a:t>
            </a:r>
            <a:r>
              <a:rPr lang="zh-CN" altLang="en-US" sz="4400" dirty="0"/>
              <a:t>生命周期</a:t>
            </a:r>
            <a:endParaRPr lang="zh-CN" altLang="en-US" sz="44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r>
              <a:rPr lang="zh-CN" altLang="en-US" sz="3200" dirty="0"/>
              <a:t>安装中, 安装后, 激活中, 激活后, 废弃</a:t>
            </a: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</p:txBody>
      </p:sp>
      <p:pic>
        <p:nvPicPr>
          <p:cNvPr id="2" name="图片 1" descr="sw-lifecycl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9075" y="441325"/>
            <a:ext cx="3989705" cy="597471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1380490" y="595630"/>
            <a:ext cx="38080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内容概括</a:t>
            </a:r>
            <a:endParaRPr lang="zh-CN" altLang="en-US" sz="480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959610" y="2007870"/>
            <a:ext cx="945896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chemeClr val="bg1"/>
                </a:solidFill>
              </a:rPr>
              <a:t>1</a:t>
            </a:r>
            <a:r>
              <a:rPr lang="zh-CN" altLang="en-US" sz="3200">
                <a:solidFill>
                  <a:schemeClr val="bg1"/>
                </a:solidFill>
              </a:rPr>
              <a:t>、什么是</a:t>
            </a:r>
            <a:r>
              <a:rPr lang="en-US" altLang="zh-CN" sz="3200">
                <a:solidFill>
                  <a:schemeClr val="bg1"/>
                </a:solidFill>
              </a:rPr>
              <a:t>PWA</a:t>
            </a:r>
            <a:endParaRPr lang="en-US" altLang="zh-CN" sz="3200">
              <a:solidFill>
                <a:schemeClr val="bg1"/>
              </a:solidFill>
            </a:endParaRPr>
          </a:p>
          <a:p>
            <a:endParaRPr lang="en-US" altLang="zh-CN" sz="3200">
              <a:solidFill>
                <a:schemeClr val="bg1"/>
              </a:solidFill>
            </a:endParaRPr>
          </a:p>
          <a:p>
            <a:r>
              <a:rPr lang="en-US" altLang="zh-CN" sz="3200">
                <a:solidFill>
                  <a:schemeClr val="bg1"/>
                </a:solidFill>
              </a:rPr>
              <a:t>2</a:t>
            </a:r>
            <a:r>
              <a:rPr lang="zh-CN" altLang="en-US" sz="3200">
                <a:solidFill>
                  <a:schemeClr val="bg1"/>
                </a:solidFill>
              </a:rPr>
              <a:t>、离线和缓存</a:t>
            </a:r>
            <a:endParaRPr lang="zh-CN" altLang="en-US" sz="3200">
              <a:solidFill>
                <a:schemeClr val="bg1"/>
              </a:solidFill>
            </a:endParaRPr>
          </a:p>
          <a:p>
            <a:endParaRPr lang="zh-CN" altLang="en-US" sz="3200">
              <a:solidFill>
                <a:schemeClr val="bg1"/>
              </a:solidFill>
            </a:endParaRPr>
          </a:p>
          <a:p>
            <a:r>
              <a:rPr lang="en-US" altLang="zh-CN" sz="3200">
                <a:solidFill>
                  <a:schemeClr val="bg1"/>
                </a:solidFill>
              </a:rPr>
              <a:t>3</a:t>
            </a:r>
            <a:r>
              <a:rPr lang="zh-CN" altLang="en-US" sz="3200">
                <a:solidFill>
                  <a:schemeClr val="bg1"/>
                </a:solidFill>
              </a:rPr>
              <a:t>、吸引和留住用户的一些方式</a:t>
            </a:r>
            <a:endParaRPr lang="zh-CN" altLang="en-US" sz="3200">
              <a:solidFill>
                <a:schemeClr val="bg1"/>
              </a:solidFill>
            </a:endParaRPr>
          </a:p>
          <a:p>
            <a:endParaRPr lang="zh-CN" altLang="en-US" sz="3200">
              <a:solidFill>
                <a:schemeClr val="bg1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1855" y="689610"/>
            <a:ext cx="10481945" cy="6065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400" dirty="0"/>
              <a:t>3</a:t>
            </a:r>
            <a:r>
              <a:rPr lang="zh-CN" altLang="en-US" sz="4400" dirty="0"/>
              <a:t>、</a:t>
            </a:r>
            <a:r>
              <a:rPr sz="4400" dirty="0"/>
              <a:t> </a:t>
            </a:r>
            <a:r>
              <a:rPr lang="zh-CN" sz="4400" dirty="0"/>
              <a:t>吸引并留住用户</a:t>
            </a:r>
            <a:endParaRPr lang="zh-CN" sz="4400" dirty="0"/>
          </a:p>
          <a:p>
            <a:pPr marL="0" indent="0">
              <a:buNone/>
            </a:pPr>
            <a:endParaRPr lang="en-US" altLang="zh-CN" sz="4400" dirty="0"/>
          </a:p>
          <a:p>
            <a:pPr marL="0" indent="0">
              <a:buNone/>
            </a:pPr>
            <a:r>
              <a:rPr lang="en-US" altLang="zh-CN" sz="3200" dirty="0"/>
              <a:t>1</a:t>
            </a:r>
            <a:r>
              <a:rPr lang="zh-CN" altLang="en-US" sz="3200" dirty="0"/>
              <a:t>、添加到主屏幕</a:t>
            </a: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r>
              <a:rPr lang="en-US" altLang="zh-CN" sz="3200" dirty="0"/>
              <a:t>2</a:t>
            </a:r>
            <a:r>
              <a:rPr lang="zh-CN" altLang="en-US" sz="3200" dirty="0"/>
              <a:t>、消息推送</a:t>
            </a:r>
            <a:endParaRPr lang="zh-CN" altLang="en-US" sz="44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</p:txBody>
      </p:sp>
    </p:spTree>
    <p:custDataLst>
      <p:tags r:id="rId2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1855" y="689610"/>
            <a:ext cx="10481945" cy="6065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400" dirty="0"/>
              <a:t>3.1 </a:t>
            </a:r>
            <a:r>
              <a:rPr lang="zh-CN" altLang="en-US" sz="4400" dirty="0">
                <a:sym typeface="+mn-ea"/>
              </a:rPr>
              <a:t>添加到主屏幕</a:t>
            </a:r>
            <a:r>
              <a:rPr lang="en-US" altLang="zh-CN" sz="4400" dirty="0">
                <a:sym typeface="+mn-ea"/>
              </a:rPr>
              <a:t>(manifest.json)</a:t>
            </a:r>
            <a:endParaRPr lang="zh-CN" altLang="en-US" sz="4400" dirty="0">
              <a:sym typeface="+mn-ea"/>
            </a:endParaRPr>
          </a:p>
          <a:p>
            <a:pPr marL="0" indent="0">
              <a:buNone/>
            </a:pPr>
            <a:endParaRPr lang="zh-CN" sz="4400" dirty="0"/>
          </a:p>
          <a:p>
            <a:pPr marL="0" indent="0">
              <a:buNone/>
            </a:pPr>
            <a:r>
              <a:rPr lang="en-US" altLang="zh-CN" sz="3600" dirty="0"/>
              <a:t>允许将站点添加至主屏幕，是 PWA 提供的一项重</a:t>
            </a:r>
            <a:endParaRPr lang="en-US" altLang="zh-CN" sz="3600" dirty="0"/>
          </a:p>
          <a:p>
            <a:pPr marL="0" indent="0">
              <a:buNone/>
            </a:pPr>
            <a:r>
              <a:rPr lang="en-US" altLang="zh-CN" sz="3600" dirty="0"/>
              <a:t>要功能</a:t>
            </a:r>
            <a:endParaRPr lang="en-US" altLang="zh-CN" sz="3600" dirty="0"/>
          </a:p>
          <a:p>
            <a:pPr marL="0" indent="0">
              <a:buNone/>
            </a:pPr>
            <a:endParaRPr lang="en-US" altLang="zh-CN" sz="3600" dirty="0"/>
          </a:p>
          <a:p>
            <a:pPr marL="0" indent="0">
              <a:buNone/>
            </a:pPr>
            <a:endParaRPr lang="en-US" altLang="zh-CN" sz="3600" dirty="0"/>
          </a:p>
          <a:p>
            <a:pPr marL="0" lvl="0" indent="0">
              <a:buNone/>
            </a:pPr>
            <a:r>
              <a:rPr lang="zh-CN" altLang="en-US" sz="3200" dirty="0"/>
              <a:t>&lt;link rel="manifest" href="manifest.json"&gt;</a:t>
            </a:r>
            <a:endParaRPr lang="zh-CN" altLang="en-US" sz="4390" dirty="0"/>
          </a:p>
          <a:p>
            <a:pPr marL="0" indent="0">
              <a:buNone/>
            </a:pPr>
            <a:r>
              <a:rPr lang="en-US" altLang="zh-CN" sz="3200" dirty="0"/>
              <a:t>	</a:t>
            </a: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</p:txBody>
      </p:sp>
    </p:spTree>
    <p:custDataLst>
      <p:tags r:id="rId2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1855" y="689610"/>
            <a:ext cx="10481945" cy="6065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4400" dirty="0">
                <a:sym typeface="+mn-ea"/>
              </a:rPr>
              <a:t>manifest.json</a:t>
            </a:r>
            <a:endParaRPr lang="zh-CN" altLang="en-US" sz="4400" dirty="0">
              <a:sym typeface="+mn-ea"/>
            </a:endParaRPr>
          </a:p>
          <a:p>
            <a:pPr marL="0" indent="0">
              <a:buNone/>
            </a:pPr>
            <a:r>
              <a:rPr lang="zh-CN" sz="3200" dirty="0">
                <a:solidFill>
                  <a:srgbClr val="C00000"/>
                </a:solidFill>
              </a:rPr>
              <a:t>当前 manifest.json 的标准仍属于草案阶段</a:t>
            </a:r>
            <a:endParaRPr lang="zh-CN" sz="32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zh-CN" altLang="en-US" sz="3600" dirty="0"/>
              <a:t>基本功能：</a:t>
            </a:r>
            <a:endParaRPr lang="zh-CN" altLang="en-US" sz="3600" dirty="0"/>
          </a:p>
          <a:p>
            <a:pPr marL="0" indent="0">
              <a:buNone/>
            </a:pPr>
            <a:r>
              <a:rPr lang="en-US" altLang="zh-CN" sz="3600" dirty="0"/>
              <a:t>	1</a:t>
            </a:r>
            <a:r>
              <a:rPr lang="zh-CN" altLang="en-US" sz="3600" dirty="0"/>
              <a:t>、自定义名称  </a:t>
            </a:r>
            <a:endParaRPr lang="zh-CN" altLang="en-US" sz="3600" dirty="0"/>
          </a:p>
          <a:p>
            <a:pPr marL="0" indent="0">
              <a:buNone/>
            </a:pPr>
            <a:r>
              <a:rPr lang="en-US" altLang="zh-CN" sz="3600" dirty="0"/>
              <a:t>	2</a:t>
            </a:r>
            <a:r>
              <a:rPr lang="zh-CN" altLang="en-US" sz="3600" dirty="0"/>
              <a:t>、自定义图标</a:t>
            </a:r>
            <a:endParaRPr lang="zh-CN" altLang="en-US" sz="3600" dirty="0"/>
          </a:p>
          <a:p>
            <a:pPr marL="0" indent="0">
              <a:buNone/>
            </a:pPr>
            <a:r>
              <a:rPr lang="en-US" altLang="zh-CN" sz="3600" dirty="0"/>
              <a:t>	3</a:t>
            </a:r>
            <a:r>
              <a:rPr lang="zh-CN" altLang="en-US" sz="3600" dirty="0"/>
              <a:t>、设置启动网址</a:t>
            </a:r>
            <a:endParaRPr lang="zh-CN" altLang="en-US" sz="3600" dirty="0"/>
          </a:p>
          <a:p>
            <a:pPr marL="0" indent="0">
              <a:buNone/>
            </a:pPr>
            <a:r>
              <a:rPr lang="en-US" altLang="zh-CN" sz="3600" dirty="0"/>
              <a:t>	4</a:t>
            </a:r>
            <a:r>
              <a:rPr lang="zh-CN" altLang="en-US" sz="3600" dirty="0"/>
              <a:t>、设置作用域</a:t>
            </a:r>
            <a:endParaRPr lang="en-US" altLang="zh-CN" sz="3600" dirty="0"/>
          </a:p>
          <a:p>
            <a:pPr marL="0" indent="0">
              <a:buNone/>
            </a:pPr>
            <a:endParaRPr lang="en-US" altLang="zh-CN" sz="3600" dirty="0"/>
          </a:p>
          <a:p>
            <a:pPr marL="0" indent="0">
              <a:buNone/>
            </a:pPr>
            <a:endParaRPr lang="en-US" altLang="zh-CN" sz="3600" dirty="0"/>
          </a:p>
          <a:p>
            <a:pPr marL="0" lvl="0" indent="0">
              <a:buNone/>
            </a:pPr>
            <a:endParaRPr lang="zh-CN" altLang="en-US" sz="4390" dirty="0"/>
          </a:p>
          <a:p>
            <a:pPr marL="0" indent="0">
              <a:buNone/>
            </a:pPr>
            <a:r>
              <a:rPr lang="en-US" altLang="zh-CN" sz="3200" dirty="0"/>
              <a:t>	</a:t>
            </a: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</p:txBody>
      </p:sp>
      <p:pic>
        <p:nvPicPr>
          <p:cNvPr id="2" name="图片 1" descr="企业微信截图_1544351722130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9465" y="2639695"/>
            <a:ext cx="5474335" cy="216535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1855" y="689610"/>
            <a:ext cx="10481945" cy="6065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4400" dirty="0">
                <a:sym typeface="+mn-ea"/>
              </a:rPr>
              <a:t>manifest.json</a:t>
            </a:r>
            <a:endParaRPr lang="zh-CN" altLang="en-US" sz="4400" dirty="0">
              <a:sym typeface="+mn-ea"/>
            </a:endParaRPr>
          </a:p>
          <a:p>
            <a:pPr marL="0" indent="0">
              <a:buNone/>
            </a:pPr>
            <a:endParaRPr lang="en-US" altLang="zh-CN" sz="3600" dirty="0"/>
          </a:p>
          <a:p>
            <a:pPr marL="0" indent="0">
              <a:buNone/>
            </a:pPr>
            <a:r>
              <a:rPr lang="zh-CN" altLang="en-US" sz="3600" dirty="0"/>
              <a:t>改善应用体验</a:t>
            </a:r>
            <a:endParaRPr lang="zh-CN" altLang="en-US" sz="3600" dirty="0"/>
          </a:p>
          <a:p>
            <a:pPr marL="0" indent="0">
              <a:buNone/>
            </a:pPr>
            <a:endParaRPr lang="zh-CN" altLang="en-US" sz="3600" dirty="0"/>
          </a:p>
          <a:p>
            <a:pPr marL="0" indent="0">
              <a:buNone/>
            </a:pPr>
            <a:r>
              <a:rPr lang="en-US" altLang="zh-CN" sz="3600" dirty="0"/>
              <a:t>1</a:t>
            </a:r>
            <a:r>
              <a:rPr lang="zh-CN" altLang="en-US" sz="3600" dirty="0"/>
              <a:t>、设置启动背景颜色</a:t>
            </a:r>
            <a:r>
              <a:rPr lang="en-US" altLang="zh-CN" sz="3600" dirty="0"/>
              <a:t>	</a:t>
            </a:r>
            <a:r>
              <a:rPr lang="zh-CN" altLang="en-US" sz="3600" dirty="0"/>
              <a:t>"background_color"</a:t>
            </a:r>
            <a:endParaRPr lang="zh-CN" altLang="en-US" sz="3600" dirty="0"/>
          </a:p>
          <a:p>
            <a:pPr marL="0" indent="0">
              <a:buNone/>
            </a:pPr>
            <a:r>
              <a:rPr lang="en-US" altLang="zh-CN" sz="3600" dirty="0"/>
              <a:t>2</a:t>
            </a:r>
            <a:r>
              <a:rPr lang="zh-CN" altLang="en-US" sz="3600" dirty="0"/>
              <a:t>、设置启动显示类型 </a:t>
            </a:r>
            <a:r>
              <a:rPr lang="en-US" altLang="zh-CN" sz="3600" dirty="0"/>
              <a:t>	</a:t>
            </a:r>
            <a:r>
              <a:rPr lang="zh-CN" altLang="en-US" sz="3600" dirty="0"/>
              <a:t>"display": "standalone"</a:t>
            </a:r>
            <a:endParaRPr lang="zh-CN" altLang="en-US" sz="3600" dirty="0"/>
          </a:p>
          <a:p>
            <a:pPr marL="0" indent="0">
              <a:buNone/>
            </a:pPr>
            <a:r>
              <a:rPr lang="en-US" altLang="zh-CN" sz="3600" dirty="0"/>
              <a:t>3</a:t>
            </a:r>
            <a:r>
              <a:rPr lang="zh-CN" altLang="en-US" sz="3600" dirty="0"/>
              <a:t>、指定页面显示方向</a:t>
            </a:r>
            <a:r>
              <a:rPr lang="en-US" altLang="zh-CN" sz="3600" dirty="0"/>
              <a:t>	</a:t>
            </a:r>
            <a:r>
              <a:rPr lang="zh-CN" altLang="en-US" sz="3600" dirty="0"/>
              <a:t>orientation：</a:t>
            </a:r>
            <a:r>
              <a:rPr lang="zh-CN" altLang="en-US" sz="3600" dirty="0">
                <a:sym typeface="+mn-ea"/>
              </a:rPr>
              <a:t>"portrait"</a:t>
            </a:r>
            <a:endParaRPr lang="zh-CN" altLang="en-US" sz="3600" dirty="0"/>
          </a:p>
          <a:p>
            <a:pPr marL="0" indent="0">
              <a:buNone/>
            </a:pPr>
            <a:r>
              <a:rPr lang="en-US" altLang="zh-CN" sz="3600" dirty="0"/>
              <a:t>4</a:t>
            </a:r>
            <a:r>
              <a:rPr lang="zh-CN" altLang="en-US" sz="3600" dirty="0"/>
              <a:t>、设置主题颜色 theme_color</a:t>
            </a:r>
            <a:endParaRPr lang="zh-CN" altLang="en-US" sz="3600" dirty="0"/>
          </a:p>
          <a:p>
            <a:pPr marL="0" indent="0">
              <a:buNone/>
            </a:pPr>
            <a:r>
              <a:rPr lang="zh-CN" altLang="en-US" sz="3600" dirty="0"/>
              <a:t>&lt;meta name="theme-color" content="green"&gt;</a:t>
            </a:r>
            <a:endParaRPr lang="zh-CN" altLang="en-US" sz="3600" dirty="0"/>
          </a:p>
          <a:p>
            <a:pPr marL="0" indent="0">
              <a:buNone/>
            </a:pPr>
            <a:endParaRPr lang="en-US" altLang="zh-CN" sz="3600" dirty="0"/>
          </a:p>
          <a:p>
            <a:pPr marL="0" lvl="0" indent="0">
              <a:buNone/>
            </a:pPr>
            <a:endParaRPr lang="zh-CN" altLang="en-US" sz="4390" dirty="0"/>
          </a:p>
          <a:p>
            <a:pPr marL="0" indent="0">
              <a:buNone/>
            </a:pPr>
            <a:r>
              <a:rPr lang="en-US" altLang="zh-CN" sz="3200" dirty="0"/>
              <a:t>	</a:t>
            </a: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</p:txBody>
      </p:sp>
    </p:spTree>
    <p:custDataLst>
      <p:tags r:id="rId2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55345" y="689610"/>
            <a:ext cx="10481945" cy="6065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4400" dirty="0">
                <a:sym typeface="+mn-ea"/>
              </a:rPr>
              <a:t>manifest.json</a:t>
            </a:r>
            <a:endParaRPr lang="en-US" altLang="zh-CN" sz="4400" dirty="0">
              <a:sym typeface="+mn-ea"/>
            </a:endParaRPr>
          </a:p>
          <a:p>
            <a:pPr marL="0" indent="0">
              <a:buNone/>
            </a:pPr>
            <a:endParaRPr lang="en-US" altLang="zh-CN" sz="3600" dirty="0"/>
          </a:p>
          <a:p>
            <a:pPr marL="0" indent="0">
              <a:buNone/>
            </a:pPr>
            <a:r>
              <a:rPr lang="zh-CN" altLang="en-US" sz="3600" dirty="0"/>
              <a:t>应用添加横幅</a:t>
            </a:r>
            <a:r>
              <a:rPr lang="en-US" altLang="zh-CN" sz="3600" dirty="0"/>
              <a:t>(google</a:t>
            </a:r>
            <a:r>
              <a:rPr lang="zh-CN" altLang="en-US" sz="3600" dirty="0"/>
              <a:t>手动可以添加</a:t>
            </a:r>
            <a:r>
              <a:rPr lang="en-US" altLang="zh-CN" sz="3600" dirty="0"/>
              <a:t>)	</a:t>
            </a:r>
            <a:endParaRPr lang="zh-CN" altLang="en-US" sz="3600" dirty="0"/>
          </a:p>
          <a:p>
            <a:pPr marL="0" indent="0">
              <a:buNone/>
            </a:pPr>
            <a:r>
              <a:rPr lang="zh-CN" altLang="en-US" sz="3600" dirty="0"/>
              <a:t>自动添加的条件</a:t>
            </a:r>
            <a:endParaRPr lang="zh-CN" altLang="en-US" sz="3600" dirty="0"/>
          </a:p>
          <a:p>
            <a:pPr marL="0" indent="0">
              <a:buNone/>
            </a:pPr>
            <a:r>
              <a:rPr lang="en-US" altLang="zh-CN" sz="2000" dirty="0"/>
              <a:t>short_name （用于主屏幕显示）</a:t>
            </a:r>
            <a:endParaRPr lang="en-US" altLang="zh-CN" sz="2000" dirty="0"/>
          </a:p>
          <a:p>
            <a:pPr marL="0" indent="0">
              <a:buNone/>
            </a:pPr>
            <a:r>
              <a:rPr lang="zh-CN" altLang="en-US" sz="2000" dirty="0"/>
              <a:t>name （用于安装横幅显示）</a:t>
            </a:r>
            <a:endParaRPr lang="zh-CN" altLang="en-US" sz="2000" dirty="0"/>
          </a:p>
          <a:p>
            <a:pPr marL="0" indent="0">
              <a:buNone/>
            </a:pPr>
            <a:r>
              <a:rPr lang="zh-CN" altLang="en-US" sz="2000" dirty="0"/>
              <a:t>icons （其中必须包含一个 mime 类型为 image/png 的图标声明）</a:t>
            </a:r>
            <a:endParaRPr lang="zh-CN" altLang="en-US" sz="2000" dirty="0"/>
          </a:p>
          <a:p>
            <a:pPr marL="0" indent="0">
              <a:buNone/>
            </a:pPr>
            <a:r>
              <a:rPr lang="zh-CN" altLang="en-US" sz="2000" dirty="0"/>
              <a:t>start_url （应用启动地址）</a:t>
            </a:r>
            <a:endParaRPr lang="zh-CN" altLang="en-US" sz="3600" dirty="0"/>
          </a:p>
          <a:p>
            <a:pPr marL="0" indent="0">
              <a:buNone/>
            </a:pPr>
            <a:r>
              <a:rPr lang="zh-CN" altLang="en-US" sz="2000" dirty="0"/>
              <a:t>display （必须为 standalone 或 fullscreen）</a:t>
            </a:r>
            <a:endParaRPr lang="zh-CN" altLang="en-US" sz="2000" dirty="0"/>
          </a:p>
          <a:p>
            <a:pPr marL="0" indent="0">
              <a:buNone/>
            </a:pPr>
            <a:r>
              <a:rPr lang="zh-CN" altLang="en-US" sz="2000" dirty="0"/>
              <a:t>站点注册 Service Worker。</a:t>
            </a:r>
            <a:endParaRPr lang="zh-CN" altLang="en-US" sz="2000" dirty="0"/>
          </a:p>
          <a:p>
            <a:pPr marL="0" indent="0">
              <a:buNone/>
            </a:pPr>
            <a:r>
              <a:rPr lang="zh-CN" altLang="en-US" sz="2000" dirty="0"/>
              <a:t>站点支持 HTTPS 访问。</a:t>
            </a:r>
            <a:endParaRPr lang="zh-CN" altLang="en-US" sz="2000" dirty="0"/>
          </a:p>
          <a:p>
            <a:pPr marL="0" indent="0">
              <a:buNone/>
            </a:pPr>
            <a:r>
              <a:rPr lang="zh-CN" altLang="en-US" sz="2000" dirty="0"/>
              <a:t>站点在同一浏览器中被访问至少两次，两次访问间隔至少为 5 分钟	</a:t>
            </a:r>
            <a:endParaRPr lang="zh-CN" altLang="en-US" sz="3600" dirty="0"/>
          </a:p>
          <a:p>
            <a:pPr marL="0" indent="0">
              <a:buNone/>
            </a:pPr>
            <a:endParaRPr lang="en-US" altLang="zh-CN" sz="3600" dirty="0"/>
          </a:p>
          <a:p>
            <a:pPr marL="0" lvl="0" indent="0">
              <a:buNone/>
            </a:pPr>
            <a:endParaRPr lang="zh-CN" altLang="en-US" sz="4390" dirty="0"/>
          </a:p>
          <a:p>
            <a:pPr marL="0" indent="0">
              <a:buNone/>
            </a:pPr>
            <a:r>
              <a:rPr lang="en-US" altLang="zh-CN" sz="3200" dirty="0"/>
              <a:t>	</a:t>
            </a: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</p:txBody>
      </p:sp>
      <p:pic>
        <p:nvPicPr>
          <p:cNvPr id="4" name="图片 3" descr="menu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4140" y="1012825"/>
            <a:ext cx="3048000" cy="541972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55345" y="689610"/>
            <a:ext cx="10481945" cy="6065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3600" dirty="0"/>
              <a:t>消息推送介绍</a:t>
            </a:r>
            <a:endParaRPr lang="en-US" altLang="zh-CN" sz="3600" dirty="0"/>
          </a:p>
          <a:p>
            <a:pPr marL="0" indent="0">
              <a:buNone/>
            </a:pPr>
            <a:r>
              <a:rPr lang="en-US" altLang="zh-CN" sz="3200" dirty="0"/>
              <a:t>但是目前整体支持度并不高，在手机端更是只有安卓</a:t>
            </a:r>
            <a:endParaRPr lang="en-US" altLang="zh-CN" sz="3200" dirty="0"/>
          </a:p>
          <a:p>
            <a:pPr marL="0" indent="0">
              <a:buNone/>
            </a:pPr>
            <a:r>
              <a:rPr lang="en-US" altLang="zh-CN" sz="3200" dirty="0"/>
              <a:t> Chrome57 支持</a:t>
            </a:r>
            <a:r>
              <a:rPr lang="zh-CN" altLang="en-US" sz="3200" dirty="0"/>
              <a:t>。</a:t>
            </a:r>
            <a:endParaRPr lang="en-US" altLang="zh-CN" sz="3200" dirty="0"/>
          </a:p>
          <a:p>
            <a:pPr marL="0" indent="0">
              <a:buNone/>
            </a:pPr>
            <a:endParaRPr lang="en-US" altLang="zh-CN" sz="3600" dirty="0"/>
          </a:p>
          <a:p>
            <a:pPr marL="0" indent="0">
              <a:buNone/>
            </a:pPr>
            <a:r>
              <a:rPr lang="zh-CN" altLang="en-US" sz="3600" dirty="0"/>
              <a:t>应用场景：</a:t>
            </a:r>
            <a:endParaRPr lang="en-US" altLang="zh-CN" sz="3600" dirty="0"/>
          </a:p>
          <a:p>
            <a:pPr marL="0" indent="0">
              <a:buNone/>
            </a:pPr>
            <a:r>
              <a:rPr lang="en-US" altLang="zh-CN" sz="3200" dirty="0"/>
              <a:t>1</a:t>
            </a:r>
            <a:r>
              <a:rPr lang="zh-CN" altLang="en-US" sz="3200" dirty="0"/>
              <a:t>、</a:t>
            </a:r>
            <a:r>
              <a:rPr lang="en-US" altLang="zh-CN" sz="3200" dirty="0"/>
              <a:t>新品上架，推送消息给用户，点击即进入商品详情页面。</a:t>
            </a:r>
            <a:endParaRPr lang="en-US" altLang="zh-CN" sz="3200" dirty="0"/>
          </a:p>
          <a:p>
            <a:pPr marL="0" indent="0">
              <a:buNone/>
            </a:pPr>
            <a:r>
              <a:rPr lang="en-US" altLang="zh-CN" sz="3200" dirty="0"/>
              <a:t>2</a:t>
            </a:r>
            <a:r>
              <a:rPr lang="zh-CN" altLang="en-US" sz="3200" dirty="0"/>
              <a:t>、</a:t>
            </a:r>
            <a:r>
              <a:rPr lang="en-US" altLang="zh-CN" sz="3200" dirty="0"/>
              <a:t>用户很久没有进入站点了，推送消息告知这段时间站点的更新</a:t>
            </a:r>
            <a:r>
              <a:rPr lang="en-US" altLang="zh-CN" sz="3600" dirty="0"/>
              <a:t>。</a:t>
            </a:r>
            <a:endParaRPr lang="en-US" altLang="zh-CN" sz="3600" dirty="0"/>
          </a:p>
          <a:p>
            <a:pPr marL="0" indent="0">
              <a:buNone/>
            </a:pPr>
            <a:r>
              <a:rPr lang="en-US" altLang="zh-CN" sz="3600" dirty="0"/>
              <a:t>........</a:t>
            </a:r>
            <a:endParaRPr lang="en-US" altLang="zh-CN" sz="3600" dirty="0"/>
          </a:p>
          <a:p>
            <a:pPr marL="0" lvl="0" indent="0">
              <a:buNone/>
            </a:pPr>
            <a:endParaRPr lang="zh-CN" altLang="en-US" sz="4390" dirty="0"/>
          </a:p>
          <a:p>
            <a:pPr marL="0" indent="0">
              <a:buNone/>
            </a:pPr>
            <a:r>
              <a:rPr lang="en-US" altLang="zh-CN" sz="3200" dirty="0"/>
              <a:t>	</a:t>
            </a: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</p:txBody>
      </p:sp>
    </p:spTree>
    <p:custDataLst>
      <p:tags r:id="rId2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55345" y="689610"/>
            <a:ext cx="10481945" cy="6065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3600" dirty="0"/>
              <a:t>消息推送介绍(</a:t>
            </a:r>
            <a:r>
              <a:rPr lang="zh-CN" altLang="zh-CN" sz="3600" dirty="0"/>
              <a:t>授权</a:t>
            </a:r>
            <a:r>
              <a:rPr lang="en-US" altLang="zh-CN" sz="3600" dirty="0"/>
              <a:t>)</a:t>
            </a:r>
            <a:endParaRPr lang="en-US" altLang="zh-CN" sz="3600" dirty="0"/>
          </a:p>
          <a:p>
            <a:pPr marL="0" indent="0">
              <a:buNone/>
            </a:pPr>
            <a:endParaRPr lang="en-US" altLang="zh-CN" sz="4390" dirty="0"/>
          </a:p>
          <a:p>
            <a:pPr marL="0" indent="0">
              <a:buNone/>
            </a:pPr>
            <a:r>
              <a:rPr lang="en-US" altLang="zh-CN" sz="3200" dirty="0"/>
              <a:t>	</a:t>
            </a: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1210" y="1929130"/>
            <a:ext cx="5953125" cy="176212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55345" y="689610"/>
            <a:ext cx="10481945" cy="6065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3600" dirty="0"/>
              <a:t>消息推送介绍</a:t>
            </a:r>
            <a:endParaRPr lang="en-US" altLang="zh-CN" sz="3600" dirty="0"/>
          </a:p>
          <a:p>
            <a:pPr marL="0" indent="0">
              <a:buNone/>
            </a:pPr>
            <a:endParaRPr lang="en-US" altLang="zh-CN" sz="4390" dirty="0"/>
          </a:p>
          <a:p>
            <a:pPr marL="0" indent="0">
              <a:buNone/>
            </a:pPr>
            <a:r>
              <a:rPr lang="en-US" altLang="zh-CN" sz="3200" dirty="0"/>
              <a:t>	</a:t>
            </a: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</p:txBody>
      </p:sp>
      <p:pic>
        <p:nvPicPr>
          <p:cNvPr id="2" name="图片 1" descr="示意图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266190"/>
            <a:ext cx="10085705" cy="548894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55345" y="689610"/>
            <a:ext cx="10481945" cy="6065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3600" dirty="0"/>
              <a:t>http://thihara.github.io/Web-Push/</a:t>
            </a:r>
            <a:endParaRPr lang="en-US" altLang="zh-CN" sz="3600" dirty="0"/>
          </a:p>
          <a:p>
            <a:pPr marL="0" indent="0">
              <a:buNone/>
            </a:pPr>
            <a:endParaRPr lang="en-US" altLang="zh-CN" sz="4390" dirty="0"/>
          </a:p>
          <a:p>
            <a:pPr marL="0" indent="0">
              <a:buNone/>
            </a:pPr>
            <a:r>
              <a:rPr lang="en-US" altLang="zh-CN" sz="3200" dirty="0"/>
              <a:t>	</a:t>
            </a: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</p:txBody>
      </p:sp>
    </p:spTree>
    <p:custDataLst>
      <p:tags r:id="rId2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 52"/>
          <p:cNvGrpSpPr/>
          <p:nvPr>
            <p:custDataLst>
              <p:tags r:id="rId1"/>
            </p:custDataLst>
          </p:nvPr>
        </p:nvGrpSpPr>
        <p:grpSpPr>
          <a:xfrm>
            <a:off x="4144819" y="1452484"/>
            <a:ext cx="4063416" cy="4063416"/>
            <a:chOff x="3483329" y="1464078"/>
            <a:chExt cx="2298132" cy="2298132"/>
          </a:xfrm>
        </p:grpSpPr>
        <p:sp>
          <p:nvSpPr>
            <p:cNvPr id="51" name="椭圆 50"/>
            <p:cNvSpPr/>
            <p:nvPr>
              <p:custDataLst>
                <p:tags r:id="rId2"/>
              </p:custDataLst>
            </p:nvPr>
          </p:nvSpPr>
          <p:spPr>
            <a:xfrm>
              <a:off x="3572304" y="1553053"/>
              <a:ext cx="2120182" cy="2120182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52" name="椭圆 51"/>
            <p:cNvSpPr/>
            <p:nvPr>
              <p:custDataLst>
                <p:tags r:id="rId3"/>
              </p:custDataLst>
            </p:nvPr>
          </p:nvSpPr>
          <p:spPr>
            <a:xfrm>
              <a:off x="3483329" y="1464078"/>
              <a:ext cx="2298132" cy="2298132"/>
            </a:xfrm>
            <a:prstGeom prst="ellipse">
              <a:avLst/>
            </a:prstGeom>
            <a:solidFill>
              <a:schemeClr val="accent1">
                <a:alpha val="46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3200">
                <a:solidFill>
                  <a:schemeClr val="bg1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</a:endParaRPr>
            </a:p>
          </p:txBody>
        </p:sp>
      </p:grpSp>
      <p:sp>
        <p:nvSpPr>
          <p:cNvPr id="4" name="标题 3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en-US" altLang="zh-CN" smtClean="0"/>
              <a:t>THANKS</a:t>
            </a:r>
            <a:endParaRPr lang="en-US" altLang="zh-CN" smtClean="0"/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、什么是</a:t>
            </a:r>
            <a:r>
              <a:rPr lang="en-US" altLang="zh-CN" dirty="0"/>
              <a:t>PWA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3200" dirty="0">
                <a:sym typeface="+mn-ea"/>
              </a:rPr>
              <a:t>PWA，</a:t>
            </a:r>
            <a:r>
              <a:rPr lang="zh-CN" altLang="en-US" sz="3200" dirty="0"/>
              <a:t>Progressive Web App的缩写，是提升 Web App 的体验的一种新方法，能给用户原生应用的体验。</a:t>
            </a: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 fontAlgn="auto">
              <a:lnSpc>
                <a:spcPct val="100000"/>
              </a:lnSpc>
              <a:buNone/>
            </a:pPr>
            <a:r>
              <a:rPr lang="zh-CN" altLang="en-US" sz="3200" dirty="0"/>
              <a:t>PWA 能做到原生应用的体验不是靠特指某一项技术，而是经过应用一些新技术进行改进，在安全、性能和体验三个方面都有很大提升，PWA 本质上是 Web App，借助一些新技术也具备了 Native App 的一些特性，兼具 Web App 和 Native App 的优点。</a:t>
            </a:r>
            <a:endParaRPr lang="zh-CN" altLang="en-US" sz="3200" dirty="0"/>
          </a:p>
          <a:p>
            <a:pPr marL="0" indent="0">
              <a:buNone/>
            </a:pPr>
            <a:endParaRPr lang="zh-CN" altLang="en-US" sz="1500" dirty="0"/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68045" y="586740"/>
            <a:ext cx="10485755" cy="59182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3200" dirty="0"/>
              <a:t>PWA 的主要特点包括下面三点：</a:t>
            </a:r>
            <a:endParaRPr lang="zh-CN" altLang="en-US" sz="3200" dirty="0"/>
          </a:p>
          <a:p>
            <a:pPr marL="0" indent="0">
              <a:buNone/>
            </a:pPr>
            <a:r>
              <a:rPr lang="en-US" altLang="zh-CN" sz="2800" dirty="0"/>
              <a:t>1</a:t>
            </a:r>
            <a:r>
              <a:rPr lang="zh-CN" altLang="en-US" sz="2800" dirty="0"/>
              <a:t>、可靠 - 即使在不稳定的网络环境下，也能瞬间加载并展现</a:t>
            </a:r>
            <a:endParaRPr lang="zh-CN" altLang="en-US" sz="2800" dirty="0"/>
          </a:p>
          <a:p>
            <a:pPr marL="0" indent="0">
              <a:buNone/>
            </a:pPr>
            <a:r>
              <a:rPr lang="zh-CN" altLang="en-US" sz="2800" dirty="0"/>
              <a:t>（Service Worker）</a:t>
            </a:r>
            <a:endParaRPr lang="zh-CN" altLang="en-US" sz="2800" dirty="0"/>
          </a:p>
          <a:p>
            <a:pPr marL="0" indent="0">
              <a:buNone/>
            </a:pPr>
            <a:r>
              <a:rPr lang="en-US" altLang="zh-CN" sz="2800" dirty="0"/>
              <a:t>2</a:t>
            </a:r>
            <a:r>
              <a:rPr lang="zh-CN" altLang="en-US" sz="2800" dirty="0"/>
              <a:t>、安全 - 通过 HTTPS 协议提供服务，防止窥探和确保内容不被  篡改（可以申请免费证书）</a:t>
            </a:r>
            <a:br>
              <a:rPr lang="zh-CN" altLang="en-US" sz="2800" dirty="0"/>
            </a:br>
            <a:br>
              <a:rPr lang="zh-CN" altLang="en-US" sz="2800" dirty="0"/>
            </a:br>
            <a:r>
              <a:rPr lang="en-US" altLang="zh-CN" sz="2800" dirty="0"/>
              <a:t>3</a:t>
            </a:r>
            <a:r>
              <a:rPr lang="zh-CN" altLang="en-US" sz="2800" dirty="0"/>
              <a:t>、粘性 - 像设备上的原生应用，用户可以添加到桌面（Web App Manifest，离线通知）</a:t>
            </a:r>
            <a:endParaRPr lang="zh-CN" altLang="en-US" sz="3200" dirty="0"/>
          </a:p>
          <a:p>
            <a:pPr marL="0" indent="0">
              <a:buNone/>
            </a:pPr>
            <a:endParaRPr lang="zh-CN" altLang="en-US" sz="2800" dirty="0"/>
          </a:p>
          <a:p>
            <a:pPr marL="0" indent="0">
              <a:buNone/>
            </a:pPr>
            <a:r>
              <a:rPr lang="zh-CN" altLang="en-US" sz="2800" dirty="0"/>
              <a:t>PWA 本身强调渐进式，并不要求一次性达到安全、性能和体验上的所有要求，开发者可以通过 PWA Checklist 查看现有的特征</a:t>
            </a:r>
            <a:r>
              <a:rPr lang="zh-CN" altLang="en-US" sz="3200" dirty="0"/>
              <a:t>。</a:t>
            </a:r>
            <a:endParaRPr lang="zh-CN" altLang="en-US" sz="3200" dirty="0"/>
          </a:p>
          <a:p>
            <a:pPr marL="0" indent="0">
              <a:buNone/>
            </a:pPr>
            <a:r>
              <a:rPr lang="zh-CN" altLang="en-US" sz="3200" dirty="0">
                <a:hlinkClick r:id="rId2" action="ppaction://hlinkfile"/>
              </a:rPr>
              <a:t>https://developers.google.cn/web/progressive-web-apps/checklist</a:t>
            </a: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1500" dirty="0"/>
          </a:p>
        </p:txBody>
      </p:sp>
    </p:spTree>
    <p:custDataLst>
      <p:tags r:id="rId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68045" y="586740"/>
            <a:ext cx="10485755" cy="59182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4400" dirty="0"/>
              <a:t>2</a:t>
            </a:r>
            <a:r>
              <a:rPr lang="zh-CN" altLang="en-US" sz="4400" dirty="0"/>
              <a:t>、Service Worker （离线和缓存）</a:t>
            </a:r>
            <a:endParaRPr lang="zh-CN" altLang="en-US" sz="3200" dirty="0"/>
          </a:p>
          <a:p>
            <a:pPr marL="0" indent="0">
              <a:buNone/>
            </a:pPr>
            <a:r>
              <a:rPr lang="zh-CN" altLang="en-US" sz="3200" dirty="0"/>
              <a:t>离线的情况下也能浏览网站，而不是出现</a:t>
            </a:r>
            <a:r>
              <a:rPr lang="en-US" altLang="zh-CN" sz="3200" dirty="0"/>
              <a:t>404</a:t>
            </a:r>
            <a:r>
              <a:rPr lang="zh-CN" altLang="en-US" sz="3200" dirty="0"/>
              <a:t>未找到。</a:t>
            </a:r>
            <a:endParaRPr lang="zh-CN" altLang="en-US" sz="3200" dirty="0"/>
          </a:p>
          <a:p>
            <a:pPr marL="0" indent="0">
              <a:buNone/>
            </a:pPr>
            <a:endParaRPr lang="zh-CN" altLang="en-US" sz="2800" dirty="0"/>
          </a:p>
          <a:p>
            <a:pPr marL="0" indent="0">
              <a:buNone/>
            </a:pPr>
            <a:r>
              <a:rPr lang="zh-CN" altLang="en-US" sz="2800" dirty="0"/>
              <a:t>W3C 组织早在 2014 年 5 月就提出过 Service Worker 这样的一个 HTML5 API ，主要用来做持久的离线缓存。</a:t>
            </a: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1500" dirty="0"/>
          </a:p>
        </p:txBody>
      </p:sp>
      <p:pic>
        <p:nvPicPr>
          <p:cNvPr id="2" name="图片 1" descr="企业微信截图_1544327404186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9735" y="3251200"/>
            <a:ext cx="6022340" cy="338645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68045" y="586740"/>
            <a:ext cx="10485755" cy="59182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4000" dirty="0"/>
              <a:t>Service Worker 有以下功能和特性：</a:t>
            </a:r>
            <a:endParaRPr lang="zh-CN" altLang="en-US" sz="4000" dirty="0"/>
          </a:p>
          <a:p>
            <a:pPr marL="0" indent="0">
              <a:buNone/>
            </a:pPr>
            <a:endParaRPr lang="zh-CN" altLang="en-US" dirty="0"/>
          </a:p>
          <a:p>
            <a:pPr marL="457200" lvl="1" indent="0" fontAlgn="auto">
              <a:lnSpc>
                <a:spcPct val="110000"/>
              </a:lnSpc>
              <a:buNone/>
            </a:pPr>
            <a:r>
              <a:rPr lang="en-US" altLang="zh-CN" sz="2400" dirty="0"/>
              <a:t>1</a:t>
            </a:r>
            <a:r>
              <a:rPr lang="zh-CN" altLang="en-US" sz="2400" dirty="0"/>
              <a:t>、一个独立的 worker 线程，独立于当前网页进程，有自己独立的 worker context。</a:t>
            </a:r>
            <a:endParaRPr lang="zh-CN" altLang="en-US" sz="2400" dirty="0"/>
          </a:p>
          <a:p>
            <a:pPr marL="457200" lvl="1" indent="0" fontAlgn="auto">
              <a:lnSpc>
                <a:spcPct val="110000"/>
              </a:lnSpc>
              <a:buNone/>
            </a:pPr>
            <a:r>
              <a:rPr lang="en-US" altLang="zh-CN" sz="2400" dirty="0"/>
              <a:t>2</a:t>
            </a:r>
            <a:r>
              <a:rPr lang="zh-CN" altLang="en-US" sz="2400" dirty="0"/>
              <a:t>、一旦被 install，就永远存在，除非被手动 unregister</a:t>
            </a:r>
            <a:endParaRPr lang="zh-CN" altLang="en-US" sz="2400" dirty="0"/>
          </a:p>
          <a:p>
            <a:pPr marL="457200" lvl="1" indent="0" fontAlgn="auto">
              <a:lnSpc>
                <a:spcPct val="110000"/>
              </a:lnSpc>
              <a:buNone/>
            </a:pPr>
            <a:r>
              <a:rPr lang="en-US" altLang="zh-CN" sz="2400" dirty="0"/>
              <a:t>3</a:t>
            </a:r>
            <a:r>
              <a:rPr lang="zh-CN" altLang="en-US" sz="2400" dirty="0"/>
              <a:t>、用到的时候可以直接唤醒，不用的时候自动睡眠</a:t>
            </a:r>
            <a:endParaRPr lang="zh-CN" altLang="en-US" sz="2400" dirty="0"/>
          </a:p>
          <a:p>
            <a:pPr marL="457200" lvl="1" indent="0" fontAlgn="auto">
              <a:lnSpc>
                <a:spcPct val="110000"/>
              </a:lnSpc>
              <a:buNone/>
            </a:pPr>
            <a:r>
              <a:rPr lang="en-US" altLang="zh-CN" sz="2400" dirty="0"/>
              <a:t>4</a:t>
            </a:r>
            <a:r>
              <a:rPr lang="zh-CN" altLang="en-US" sz="2400" dirty="0"/>
              <a:t>、可编程拦截代理请求和返回，缓存文件，缓存的文件可以被网页进程取到（包括网络离线状态）</a:t>
            </a:r>
            <a:endParaRPr lang="zh-CN" altLang="en-US" sz="2400" dirty="0"/>
          </a:p>
          <a:p>
            <a:pPr marL="457200" lvl="1" indent="0" fontAlgn="auto">
              <a:lnSpc>
                <a:spcPct val="110000"/>
              </a:lnSpc>
              <a:buNone/>
            </a:pPr>
            <a:r>
              <a:rPr lang="en-US" altLang="zh-CN" sz="2400" dirty="0"/>
              <a:t>5</a:t>
            </a:r>
            <a:r>
              <a:rPr lang="zh-CN" altLang="en-US" sz="2400" dirty="0"/>
              <a:t>、离线内容开发者可控</a:t>
            </a:r>
            <a:endParaRPr lang="zh-CN" altLang="en-US" sz="2400" dirty="0"/>
          </a:p>
          <a:p>
            <a:pPr marL="457200" lvl="1" indent="0" fontAlgn="auto">
              <a:lnSpc>
                <a:spcPct val="110000"/>
              </a:lnSpc>
              <a:buNone/>
            </a:pPr>
            <a:r>
              <a:rPr lang="en-US" altLang="zh-CN" sz="2400" dirty="0"/>
              <a:t>6</a:t>
            </a:r>
            <a:r>
              <a:rPr lang="zh-CN" altLang="en-US" sz="2400" dirty="0"/>
              <a:t>、能向客户端推送消息</a:t>
            </a:r>
            <a:endParaRPr lang="zh-CN" altLang="en-US" sz="2400" dirty="0"/>
          </a:p>
          <a:p>
            <a:pPr marL="457200" lvl="1" indent="0" fontAlgn="auto">
              <a:lnSpc>
                <a:spcPct val="110000"/>
              </a:lnSpc>
              <a:buNone/>
            </a:pPr>
            <a:r>
              <a:rPr lang="en-US" altLang="zh-CN" sz="2400" dirty="0"/>
              <a:t>7</a:t>
            </a:r>
            <a:r>
              <a:rPr lang="zh-CN" altLang="en-US" sz="2400" dirty="0"/>
              <a:t>、不能直接操作 DOM</a:t>
            </a:r>
            <a:endParaRPr lang="zh-CN" altLang="en-US" sz="2400" dirty="0"/>
          </a:p>
          <a:p>
            <a:pPr marL="457200" lvl="1" indent="0" fontAlgn="auto">
              <a:lnSpc>
                <a:spcPct val="110000"/>
              </a:lnSpc>
              <a:buNone/>
            </a:pPr>
            <a:r>
              <a:rPr lang="en-US" altLang="zh-CN" sz="2400" dirty="0"/>
              <a:t>8</a:t>
            </a:r>
            <a:r>
              <a:rPr lang="zh-CN" altLang="en-US" sz="2400" dirty="0"/>
              <a:t>、必须在 HTTPS 环境下才能工作</a:t>
            </a:r>
            <a:endParaRPr lang="zh-CN" altLang="en-US" sz="2400" dirty="0"/>
          </a:p>
          <a:p>
            <a:pPr marL="457200" lvl="1" indent="0" fontAlgn="auto">
              <a:lnSpc>
                <a:spcPct val="110000"/>
              </a:lnSpc>
              <a:buNone/>
            </a:pPr>
            <a:r>
              <a:rPr lang="en-US" altLang="zh-CN" sz="2400" dirty="0"/>
              <a:t>9</a:t>
            </a:r>
            <a:r>
              <a:rPr lang="zh-CN" altLang="en-US" sz="2400" dirty="0"/>
              <a:t>、异步实现，内部大都是通过 Promise 实现</a:t>
            </a:r>
            <a:endParaRPr lang="zh-CN" altLang="en-US" sz="233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1500" dirty="0"/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916305" y="277495"/>
            <a:ext cx="10437495" cy="622744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sz="4400" dirty="0"/>
              <a:t> Service Worker</a:t>
            </a:r>
            <a:r>
              <a:rPr lang="zh-CN" sz="4400" dirty="0"/>
              <a:t>支持情况</a:t>
            </a:r>
            <a:endParaRPr lang="zh-CN" sz="4400" dirty="0"/>
          </a:p>
          <a:p>
            <a:pPr marL="0" indent="0">
              <a:buNone/>
            </a:pPr>
            <a:endParaRPr sz="4400" dirty="0"/>
          </a:p>
          <a:p>
            <a:pPr marL="0" indent="0">
              <a:buNone/>
            </a:pPr>
            <a:endParaRPr lang="zh-CN" altLang="en-US" sz="233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1500" dirty="0"/>
          </a:p>
        </p:txBody>
      </p:sp>
      <p:pic>
        <p:nvPicPr>
          <p:cNvPr id="4" name="图片 3" descr="企业微信截图_154432938423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305" y="981075"/>
            <a:ext cx="10889615" cy="573405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1855" y="689610"/>
            <a:ext cx="10481945" cy="581533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sz="4400" dirty="0"/>
              <a:t> Service Worker</a:t>
            </a:r>
            <a:r>
              <a:rPr lang="zh-CN" sz="4400" dirty="0"/>
              <a:t>支持情况</a:t>
            </a:r>
            <a:endParaRPr lang="zh-CN" sz="4400" dirty="0"/>
          </a:p>
          <a:p>
            <a:pPr marL="0" indent="0">
              <a:buNone/>
            </a:pPr>
            <a:endParaRPr sz="4400" dirty="0"/>
          </a:p>
          <a:p>
            <a:pPr marL="0" indent="0" fontAlgn="auto">
              <a:lnSpc>
                <a:spcPct val="110000"/>
              </a:lnSpc>
              <a:buNone/>
            </a:pPr>
            <a:r>
              <a:rPr sz="4400" dirty="0"/>
              <a:t>Apple</a:t>
            </a:r>
            <a:r>
              <a:rPr lang="zh-CN" sz="4400" dirty="0"/>
              <a:t>（</a:t>
            </a:r>
            <a:r>
              <a:rPr lang="en-US" altLang="zh-CN" sz="4400" dirty="0"/>
              <a:t>IOS 11.3  safari11.1</a:t>
            </a:r>
            <a:r>
              <a:rPr lang="zh-CN" altLang="en-US" sz="4400" dirty="0"/>
              <a:t>）</a:t>
            </a:r>
            <a:r>
              <a:rPr sz="4400" dirty="0"/>
              <a:t>和微软方面</a:t>
            </a:r>
            <a:r>
              <a:rPr lang="zh-CN" sz="4400" dirty="0"/>
              <a:t>（</a:t>
            </a:r>
            <a:r>
              <a:rPr lang="en-US" altLang="zh-CN" sz="4400" dirty="0"/>
              <a:t>Edge17</a:t>
            </a:r>
            <a:r>
              <a:rPr lang="zh-CN" sz="4400" dirty="0"/>
              <a:t>）</a:t>
            </a:r>
            <a:r>
              <a:rPr sz="4400" dirty="0"/>
              <a:t>都已经支持了Service Worker</a:t>
            </a:r>
            <a:r>
              <a:rPr lang="zh-CN" sz="4400" dirty="0"/>
              <a:t>，</a:t>
            </a:r>
            <a:r>
              <a:rPr sz="4400" dirty="0"/>
              <a:t>这对于离线可访问这样的 PWA 特性来讲</a:t>
            </a:r>
            <a:r>
              <a:rPr lang="zh-CN" sz="4400" dirty="0"/>
              <a:t>，</a:t>
            </a:r>
            <a:r>
              <a:rPr sz="4400" dirty="0"/>
              <a:t>几乎可以在任何的现代浏览器中被实现。</a:t>
            </a:r>
            <a:endParaRPr sz="4400" dirty="0"/>
          </a:p>
          <a:p>
            <a:pPr marL="0" indent="0">
              <a:buNone/>
            </a:pPr>
            <a:endParaRPr lang="zh-CN" altLang="en-US" sz="233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1500" dirty="0"/>
          </a:p>
        </p:txBody>
      </p:sp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1855" y="689610"/>
            <a:ext cx="10481945" cy="581533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sz="4400" dirty="0"/>
              <a:t> </a:t>
            </a:r>
            <a:r>
              <a:rPr lang="zh-CN" sz="4400" dirty="0"/>
              <a:t>使用</a:t>
            </a:r>
            <a:r>
              <a:rPr sz="4400" dirty="0"/>
              <a:t>Service Worker</a:t>
            </a:r>
            <a:endParaRPr sz="4400" dirty="0"/>
          </a:p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zh-CN" altLang="en-US" sz="3200" dirty="0"/>
              <a:t>一、前提条件</a:t>
            </a:r>
            <a:endParaRPr lang="zh-CN" altLang="en-US" sz="4400" dirty="0"/>
          </a:p>
          <a:p>
            <a:pPr marL="0" indent="0">
              <a:buNone/>
            </a:pPr>
            <a:r>
              <a:rPr lang="en-US" altLang="zh-CN" sz="4400" dirty="0"/>
              <a:t>	</a:t>
            </a:r>
            <a:r>
              <a:rPr lang="en-US" altLang="zh-CN" dirty="0"/>
              <a:t>1、由于 Service Worker 要求 HTTPS 的环境，</a:t>
            </a:r>
            <a:r>
              <a:rPr lang="zh-CN" altLang="en-US" dirty="0"/>
              <a:t>最好自己有一个服务器</a:t>
            </a:r>
            <a:r>
              <a:rPr lang="en-US" altLang="zh-CN" dirty="0"/>
              <a:t>	</a:t>
            </a:r>
            <a:r>
              <a:rPr lang="zh-CN" altLang="en-US" dirty="0"/>
              <a:t>（阿里云，腾讯云），</a:t>
            </a:r>
            <a:r>
              <a:rPr lang="en-US" altLang="zh-CN" dirty="0"/>
              <a:t>当然一般浏览器允许调试 Service Worker 的时	候 host 为localhost 或者127.0.0.1 也是 ok 的。</a:t>
            </a:r>
            <a:endParaRPr dirty="0"/>
          </a:p>
          <a:p>
            <a:pPr marL="0" indent="0">
              <a:buNone/>
            </a:pPr>
            <a:r>
              <a:rPr lang="en-US" dirty="0"/>
              <a:t>	2</a:t>
            </a:r>
            <a:r>
              <a:rPr lang="zh-CN" altLang="en-US" dirty="0"/>
              <a:t>、</a:t>
            </a:r>
            <a:r>
              <a:rPr dirty="0"/>
              <a:t>Service Worker 的缓存机制是依赖 Cache API 实现的</a:t>
            </a:r>
            <a:endParaRPr dirty="0"/>
          </a:p>
          <a:p>
            <a:pPr marL="0" indent="0">
              <a:buNone/>
            </a:pPr>
            <a:r>
              <a:rPr lang="en-US" dirty="0"/>
              <a:t>	3</a:t>
            </a:r>
            <a:r>
              <a:rPr lang="zh-CN" altLang="en-US" dirty="0"/>
              <a:t>、</a:t>
            </a:r>
            <a:r>
              <a:rPr dirty="0"/>
              <a:t>依赖 HTML5 fetch API</a:t>
            </a:r>
            <a:endParaRPr dirty="0"/>
          </a:p>
          <a:p>
            <a:pPr marL="0" indent="0">
              <a:buNone/>
            </a:pPr>
            <a:r>
              <a:rPr lang="en-US" dirty="0"/>
              <a:t>	4</a:t>
            </a:r>
            <a:r>
              <a:rPr lang="zh-CN" altLang="en-US" dirty="0"/>
              <a:t>、</a:t>
            </a:r>
            <a:r>
              <a:rPr dirty="0"/>
              <a:t>依赖 Promise 实现</a:t>
            </a:r>
            <a:endParaRPr sz="4400" dirty="0"/>
          </a:p>
          <a:p>
            <a:pPr marL="0" indent="0" fontAlgn="auto">
              <a:lnSpc>
                <a:spcPct val="110000"/>
              </a:lnSpc>
              <a:buNone/>
            </a:pPr>
            <a:endParaRPr sz="4400" dirty="0"/>
          </a:p>
          <a:p>
            <a:pPr marL="0" indent="0">
              <a:buNone/>
            </a:pPr>
            <a:endParaRPr lang="zh-CN" altLang="en-US" sz="233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3200" dirty="0"/>
          </a:p>
          <a:p>
            <a:pPr marL="0" indent="0">
              <a:buNone/>
            </a:pPr>
            <a:endParaRPr lang="zh-CN" altLang="en-US" sz="1500" dirty="0"/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MH" val="20151020190507"/>
  <p:tag name="MH_LIBRARY" val="GRAPHIC"/>
  <p:tag name="MH_ORDER" val="Freeform 26"/>
</p:tagLst>
</file>

<file path=ppt/tags/tag1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4161_8*i*10"/>
  <p:tag name="KSO_WM_TEMPLATE_CATEGORY" val="custom"/>
  <p:tag name="KSO_WM_TEMPLATE_INDEX" val="20184161"/>
  <p:tag name="KSO_WM_UNIT_INDEX" val="10"/>
</p:tagLst>
</file>

<file path=ppt/tags/tag1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4161_8*i*10"/>
  <p:tag name="KSO_WM_TEMPLATE_CATEGORY" val="custom"/>
  <p:tag name="KSO_WM_TEMPLATE_INDEX" val="20184161"/>
  <p:tag name="KSO_WM_UNIT_INDEX" val="10"/>
</p:tagLst>
</file>

<file path=ppt/tags/tag1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4161_8*i*10"/>
  <p:tag name="KSO_WM_TEMPLATE_CATEGORY" val="custom"/>
  <p:tag name="KSO_WM_TEMPLATE_INDEX" val="20184161"/>
  <p:tag name="KSO_WM_UNIT_INDEX" val="10"/>
</p:tagLst>
</file>

<file path=ppt/tags/tag13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4161_8*i*10"/>
  <p:tag name="KSO_WM_TEMPLATE_CATEGORY" val="custom"/>
  <p:tag name="KSO_WM_TEMPLATE_INDEX" val="20184161"/>
  <p:tag name="KSO_WM_UNIT_INDEX" val="10"/>
</p:tagLst>
</file>

<file path=ppt/tags/tag14.xml><?xml version="1.0" encoding="utf-8"?>
<p:tagLst xmlns:p="http://schemas.openxmlformats.org/presentationml/2006/main">
  <p:tag name="KSO_WM_TAG_VERSION" val="1.0"/>
  <p:tag name="KSO_WM_TEMPLATE_CATEGORY" val="custom"/>
  <p:tag name="KSO_WM_TEMPLATE_INDEX" val="20184161"/>
</p:tagLst>
</file>

<file path=ppt/tags/tag15.xml><?xml version="1.0" encoding="utf-8"?>
<p:tagLst xmlns:p="http://schemas.openxmlformats.org/presentationml/2006/main">
  <p:tag name="KSO_WM_TAG_VERSION" val="1.0"/>
  <p:tag name="KSO_WM_TEMPLATE_CATEGORY" val="custom"/>
  <p:tag name="KSO_WM_TEMPLATE_INDEX" val="20184161"/>
</p:tagLst>
</file>

<file path=ppt/tags/tag16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TEMPLATE_THUMBS_INDEX" val="1、6、7、11、5、14、17"/>
</p:tagLst>
</file>

<file path=ppt/tags/tag17.xml><?xml version="1.0" encoding="utf-8"?>
<p:tagLst xmlns:p="http://schemas.openxmlformats.org/presentationml/2006/main">
  <p:tag name="KSO_WM_TEMPLATE_CATEGORY" val="custom"/>
  <p:tag name="KSO_WM_TEMPLATE_INDEX" val="20184161"/>
  <p:tag name="KSO_WM_UNIT_TYPE" val="b"/>
  <p:tag name="KSO_WM_UNIT_INDEX" val="1"/>
  <p:tag name="KSO_WM_UNIT_ID" val="custom20184161_1*b*1"/>
  <p:tag name="KSO_WM_UNIT_LAYERLEVEL" val="1"/>
  <p:tag name="KSO_WM_UNIT_VALUE" val="8"/>
  <p:tag name="KSO_WM_UNIT_ISCONTENTSTITLE" val="0"/>
  <p:tag name="KSO_WM_UNIT_HIGHLIGHT" val="0"/>
  <p:tag name="KSO_WM_UNIT_COMPATIBLE" val="0"/>
  <p:tag name="KSO_WM_UNIT_CLEAR" val="0"/>
  <p:tag name="KSO_WM_BEAUTIFY_FLAG" val="#wm#"/>
  <p:tag name="KSO_WM_TAG_VERSION" val="1.0"/>
  <p:tag name="KSO_WM_UNIT_PRESET_TEXT" val="2018"/>
</p:tagLst>
</file>

<file path=ppt/tags/tag18.xml><?xml version="1.0" encoding="utf-8"?>
<p:tagLst xmlns:p="http://schemas.openxmlformats.org/presentationml/2006/main">
  <p:tag name="KSO_WM_TEMPLATE_CATEGORY" val="custom"/>
  <p:tag name="KSO_WM_TEMPLATE_INDEX" val="20184161"/>
  <p:tag name="KSO_WM_UNIT_TYPE" val="a"/>
  <p:tag name="KSO_WM_UNIT_INDEX" val="1"/>
  <p:tag name="KSO_WM_UNIT_ID" val="custom20184161_1*a*1"/>
  <p:tag name="KSO_WM_UNIT_LAYERLEVEL" val="1"/>
  <p:tag name="KSO_WM_UNIT_VALUE" val="32"/>
  <p:tag name="KSO_WM_UNIT_ISCONTENTSTITLE" val="0"/>
  <p:tag name="KSO_WM_UNIT_HIGHLIGHT" val="0"/>
  <p:tag name="KSO_WM_UNIT_COMPATIBLE" val="0"/>
  <p:tag name="KSO_WM_UNIT_CLEAR" val="0"/>
  <p:tag name="KSO_WM_BEAUTIFY_FLAG" val="#wm#"/>
  <p:tag name="KSO_WM_TAG_VERSION" val="1.0"/>
  <p:tag name="KSO_WM_UNIT_PRESET_TEXT" val="全息高科技PPT模板"/>
</p:tagLst>
</file>

<file path=ppt/tags/tag19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SLIDE_ID" val="custom20184161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  <p:tag name="KSO_WM_TEMPLATE_THUMBS_INDEX" val="1、6、7、11、5、14、17、"/>
  <p:tag name="KSO_WM_SLIDE_SUBTYPE" val="pureTxt"/>
  <p:tag name="KSO_WM_SLIDE_MODEL_TYPE" val="cover"/>
</p:tagLst>
</file>

<file path=ppt/tags/tag2.xml><?xml version="1.0" encoding="utf-8"?>
<p:tagLst xmlns:p="http://schemas.openxmlformats.org/presentationml/2006/main">
  <p:tag name="MH" val="20151020190507"/>
  <p:tag name="MH_LIBRARY" val="GRAPHIC"/>
  <p:tag name="MH_ORDER" val="Freeform 18"/>
</p:tagLst>
</file>

<file path=ppt/tags/tag20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SLIDE_ID" val="custom20184161_6"/>
  <p:tag name="KSO_WM_SLIDE_INDEX" val="6"/>
  <p:tag name="KSO_WM_SLIDE_ITEM_CNT" val="4"/>
  <p:tag name="KSO_WM_SLIDE_LAYOUT" val="a_l"/>
  <p:tag name="KSO_WM_SLIDE_LAYOUT_CNT" val="1_1"/>
  <p:tag name="KSO_WM_SLIDE_TYPE" val="contents"/>
  <p:tag name="KSO_WM_BEAUTIFY_FLAG" val="#wm#"/>
  <p:tag name="KSO_WM_SLIDE_POSITION" val="75*101"/>
  <p:tag name="KSO_WM_SLIDE_SIZE" val="483*362"/>
  <p:tag name="KSO_WM_DIAGRAM_GROUP_CODE" val="l1-1"/>
  <p:tag name="KSO_WM_SLIDE_SUBTYPE" val="diag"/>
</p:tagLst>
</file>

<file path=ppt/tags/tag21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17"/>
  <p:tag name="KSO_WM_UNIT_PRESET_TEXT_INDEX" val="3"/>
  <p:tag name="KSO_WM_UNIT_CLEAR" val="0"/>
  <p:tag name="KSO_WM_UNIT_COMPATIBLE" val="0"/>
  <p:tag name="KSO_WM_UNIT_HIGHLIGHT" val="0"/>
  <p:tag name="KSO_WM_UNIT_ISCONTENTSTITLE" val="0"/>
  <p:tag name="KSO_WM_UNIT_VALUE" val="40"/>
  <p:tag name="KSO_WM_UNIT_LAYERLEVEL" val="1"/>
  <p:tag name="KSO_WM_UNIT_INDEX" val="1"/>
  <p:tag name="KSO_WM_UNIT_ID" val="custom20184161_2*a*1"/>
  <p:tag name="KSO_WM_UNIT_TYPE" val="a"/>
</p:tagLst>
</file>

<file path=ppt/tags/tag22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23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24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25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26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27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28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29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3.xml><?xml version="1.0" encoding="utf-8"?>
<p:tagLst xmlns:p="http://schemas.openxmlformats.org/presentationml/2006/main">
  <p:tag name="MH" val="20151020190507"/>
  <p:tag name="MH_LIBRARY" val="GRAPHIC"/>
  <p:tag name="MH_ORDER" val="Freeform 5"/>
</p:tagLst>
</file>

<file path=ppt/tags/tag30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31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32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33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34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35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36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37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38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39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4.xml><?xml version="1.0" encoding="utf-8"?>
<p:tagLst xmlns:p="http://schemas.openxmlformats.org/presentationml/2006/main">
  <p:tag name="MH" val="20151020190507"/>
  <p:tag name="MH_LIBRARY" val="GRAPHIC"/>
  <p:tag name="MH_ORDER" val="Right Triangle 6"/>
</p:tagLst>
</file>

<file path=ppt/tags/tag40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41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42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43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44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45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46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47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48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49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5.xml><?xml version="1.0" encoding="utf-8"?>
<p:tagLst xmlns:p="http://schemas.openxmlformats.org/presentationml/2006/main">
  <p:tag name="MH" val="20151020190507"/>
  <p:tag name="MH_LIBRARY" val="GRAPHIC"/>
  <p:tag name="MH_ORDER" val="Right Triangle 7"/>
</p:tagLst>
</file>

<file path=ppt/tags/tag50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51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52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53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54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55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56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57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58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59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6.xml><?xml version="1.0" encoding="utf-8"?>
<p:tagLst xmlns:p="http://schemas.openxmlformats.org/presentationml/2006/main">
  <p:tag name="MH" val="20151020190507"/>
  <p:tag name="MH_LIBRARY" val="GRAPHIC"/>
  <p:tag name="MH_ORDER" val="Freeform 23"/>
</p:tagLst>
</file>

<file path=ppt/tags/tag60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61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62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63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64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65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66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67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68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69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7.xml><?xml version="1.0" encoding="utf-8"?>
<p:tagLst xmlns:p="http://schemas.openxmlformats.org/presentationml/2006/main">
  <p:tag name="MH" val="20151020190507"/>
  <p:tag name="MH_LIBRARY" val="GRAPHIC"/>
  <p:tag name="MH_ORDER" val="Freeform 30"/>
</p:tagLst>
</file>

<file path=ppt/tags/tag70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71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72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BEAUTIFY_FLAG" val="#wm#"/>
  <p:tag name="KSO_WM_UNIT_PRESET_TEXT_LEN" val="465"/>
  <p:tag name="KSO_WM_UNIT_PRESET_TEXT_INDEX" val="5"/>
  <p:tag name="KSO_WM_UNIT_CLEAR" val="0"/>
  <p:tag name="KSO_WM_UNIT_COMPATIBLE" val="0"/>
  <p:tag name="KSO_WM_UNIT_HIGHLIGHT" val="0"/>
  <p:tag name="KSO_WM_UNIT_VALUE" val="429"/>
  <p:tag name="KSO_WM_UNIT_LAYERLEVEL" val="1"/>
  <p:tag name="KSO_WM_UNIT_INDEX" val="1"/>
  <p:tag name="KSO_WM_UNIT_ID" val="custom20184161_2*f*1"/>
  <p:tag name="KSO_WM_UNIT_TYPE" val="f"/>
</p:tagLst>
</file>

<file path=ppt/tags/tag73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4161_2"/>
  <p:tag name="KSO_WM_TAG_VERSION" val="1.0"/>
  <p:tag name="KSO_WM_TEMPLATE_INDEX" val="20184161"/>
  <p:tag name="KSO_WM_TEMPLATE_CATEGORY" val="custom"/>
  <p:tag name="KSO_WM_SLIDE_SUBTYPE" val="pureTxt"/>
</p:tagLst>
</file>

<file path=ppt/tags/tag7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4161_17*i*0"/>
  <p:tag name="KSO_WM_TEMPLATE_CATEGORY" val="custom"/>
  <p:tag name="KSO_WM_TEMPLATE_INDEX" val="20184161"/>
  <p:tag name="KSO_WM_UNIT_INDEX" val="0"/>
</p:tagLst>
</file>

<file path=ppt/tags/tag7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4161_17*i*3"/>
  <p:tag name="KSO_WM_TEMPLATE_CATEGORY" val="custom"/>
  <p:tag name="KSO_WM_TEMPLATE_INDEX" val="20184161"/>
  <p:tag name="KSO_WM_UNIT_INDEX" val="3"/>
</p:tagLst>
</file>

<file path=ppt/tags/tag7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4161_17*i*4"/>
  <p:tag name="KSO_WM_TEMPLATE_CATEGORY" val="custom"/>
  <p:tag name="KSO_WM_TEMPLATE_INDEX" val="20184161"/>
  <p:tag name="KSO_WM_UNIT_INDEX" val="4"/>
</p:tagLst>
</file>

<file path=ppt/tags/tag77.xml><?xml version="1.0" encoding="utf-8"?>
<p:tagLst xmlns:p="http://schemas.openxmlformats.org/presentationml/2006/main">
  <p:tag name="KSO_WM_TEMPLATE_CATEGORY" val="custom"/>
  <p:tag name="KSO_WM_TEMPLATE_INDEX" val="20184161"/>
  <p:tag name="KSO_WM_UNIT_TYPE" val="a"/>
  <p:tag name="KSO_WM_UNIT_INDEX" val="1"/>
  <p:tag name="KSO_WM_UNIT_ID" val="custom20184161_17*a*1"/>
  <p:tag name="KSO_WM_UNIT_LAYERLEVEL" val="1"/>
  <p:tag name="KSO_WM_UNIT_VALUE" val="5"/>
  <p:tag name="KSO_WM_UNIT_ISCONTENTSTITLE" val="0"/>
  <p:tag name="KSO_WM_UNIT_HIGHLIGHT" val="0"/>
  <p:tag name="KSO_WM_UNIT_COMPATIBLE" val="0"/>
  <p:tag name="KSO_WM_UNIT_CLEAR" val="0"/>
  <p:tag name="KSO_WM_BEAUTIFY_FLAG" val="#wm#"/>
  <p:tag name="KSO_WM_TAG_VERSION" val="1.0"/>
  <p:tag name="KSO_WM_UNIT_PRESET_TEXT" val="THANKS"/>
</p:tagLst>
</file>

<file path=ppt/tags/tag78.xml><?xml version="1.0" encoding="utf-8"?>
<p:tagLst xmlns:p="http://schemas.openxmlformats.org/presentationml/2006/main">
  <p:tag name="KSO_WM_TEMPLATE_CATEGORY" val="custom"/>
  <p:tag name="KSO_WM_TEMPLATE_INDEX" val="20184161"/>
  <p:tag name="KSO_WM_TAG_VERSION" val="1.0"/>
  <p:tag name="KSO_WM_SLIDE_ID" val="custom20184161_17"/>
  <p:tag name="KSO_WM_SLIDE_INDEX" val="17"/>
  <p:tag name="KSO_WM_SLIDE_ITEM_CNT" val="1"/>
  <p:tag name="KSO_WM_SLIDE_LAYOUT" val="a"/>
  <p:tag name="KSO_WM_SLIDE_LAYOUT_CNT" val="1"/>
  <p:tag name="KSO_WM_SLIDE_TYPE" val="endPage"/>
  <p:tag name="KSO_WM_BEAUTIFY_FLAG" val="#wm#"/>
  <p:tag name="KSO_WM_SLIDE_SUBTYPE" val="pureTxt"/>
</p:tagLst>
</file>

<file path=ppt/tags/tag8.xml><?xml version="1.0" encoding="utf-8"?>
<p:tagLst xmlns:p="http://schemas.openxmlformats.org/presentationml/2006/main">
  <p:tag name="MH" val="20151020190507"/>
  <p:tag name="MH_LIBRARY" val="GRAPHIC"/>
  <p:tag name="MH_ORDER" val="Straight Connector 32"/>
</p:tagLst>
</file>

<file path=ppt/tags/tag9.xml><?xml version="1.0" encoding="utf-8"?>
<p:tagLst xmlns:p="http://schemas.openxmlformats.org/presentationml/2006/main">
  <p:tag name="MH" val="20151020190507"/>
  <p:tag name="MH_LIBRARY" val="GRAPHIC"/>
  <p:tag name="MH_ORDER" val="Straight Connector 33"/>
</p:tagLst>
</file>

<file path=ppt/theme/theme1.xml><?xml version="1.0" encoding="utf-8"?>
<a:theme xmlns:a="http://schemas.openxmlformats.org/drawingml/2006/main" name="Office 主题​​">
  <a:themeElements>
    <a:clrScheme name="201800103">
      <a:dk1>
        <a:srgbClr val="000000"/>
      </a:dk1>
      <a:lt1>
        <a:srgbClr val="FFFFFF"/>
      </a:lt1>
      <a:dk2>
        <a:srgbClr val="FFFFFF"/>
      </a:dk2>
      <a:lt2>
        <a:srgbClr val="A5A5A5"/>
      </a:lt2>
      <a:accent1>
        <a:srgbClr val="3494BA"/>
      </a:accent1>
      <a:accent2>
        <a:srgbClr val="FFFFFF"/>
      </a:accent2>
      <a:accent3>
        <a:srgbClr val="53D9EB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2304</Words>
  <Application>WPS 演示</Application>
  <PresentationFormat>宽屏</PresentationFormat>
  <Paragraphs>294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9" baseType="lpstr">
      <vt:lpstr>Arial</vt:lpstr>
      <vt:lpstr>宋体</vt:lpstr>
      <vt:lpstr>Wingdings</vt:lpstr>
      <vt:lpstr>方正综艺简体</vt:lpstr>
      <vt:lpstr>微软雅黑</vt:lpstr>
      <vt:lpstr>方正黑体简体</vt:lpstr>
      <vt:lpstr>Calibri</vt:lpstr>
      <vt:lpstr>黑体</vt:lpstr>
      <vt:lpstr>Arial Unicode MS</vt:lpstr>
      <vt:lpstr>Office 主题​​</vt:lpstr>
      <vt:lpstr>PWA </vt:lpstr>
      <vt:lpstr>PowerPoint 演示文稿</vt:lpstr>
      <vt:lpstr>1、什么是PWA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kingsoft</dc:creator>
  <cp:lastModifiedBy>泉</cp:lastModifiedBy>
  <cp:revision>24</cp:revision>
  <dcterms:created xsi:type="dcterms:W3CDTF">2018-04-11T08:48:00Z</dcterms:created>
  <dcterms:modified xsi:type="dcterms:W3CDTF">2018-12-13T08:37:49Z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2052-11.1.0.8183</vt:lpwstr>
  </property>
</Properties>
</file>

<file path=docProps/thumbnail.jpeg>
</file>